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81"/>
  </p:notesMasterIdLst>
  <p:handoutMasterIdLst>
    <p:handoutMasterId r:id="rId82"/>
  </p:handoutMasterIdLst>
  <p:sldIdLst>
    <p:sldId id="280" r:id="rId5"/>
    <p:sldId id="329" r:id="rId6"/>
    <p:sldId id="268" r:id="rId7"/>
    <p:sldId id="269" r:id="rId8"/>
    <p:sldId id="281" r:id="rId9"/>
    <p:sldId id="319" r:id="rId10"/>
    <p:sldId id="271" r:id="rId11"/>
    <p:sldId id="272" r:id="rId12"/>
    <p:sldId id="273" r:id="rId13"/>
    <p:sldId id="324" r:id="rId14"/>
    <p:sldId id="302" r:id="rId15"/>
    <p:sldId id="325" r:id="rId16"/>
    <p:sldId id="274" r:id="rId17"/>
    <p:sldId id="276" r:id="rId18"/>
    <p:sldId id="303" r:id="rId19"/>
    <p:sldId id="315" r:id="rId20"/>
    <p:sldId id="320" r:id="rId21"/>
    <p:sldId id="330" r:id="rId22"/>
    <p:sldId id="331" r:id="rId23"/>
    <p:sldId id="332" r:id="rId24"/>
    <p:sldId id="333" r:id="rId25"/>
    <p:sldId id="334" r:id="rId26"/>
    <p:sldId id="304" r:id="rId27"/>
    <p:sldId id="335" r:id="rId28"/>
    <p:sldId id="305" r:id="rId29"/>
    <p:sldId id="306" r:id="rId30"/>
    <p:sldId id="307" r:id="rId31"/>
    <p:sldId id="321" r:id="rId32"/>
    <p:sldId id="336" r:id="rId33"/>
    <p:sldId id="337" r:id="rId34"/>
    <p:sldId id="338" r:id="rId35"/>
    <p:sldId id="339" r:id="rId36"/>
    <p:sldId id="340" r:id="rId37"/>
    <p:sldId id="282" r:id="rId38"/>
    <p:sldId id="341" r:id="rId39"/>
    <p:sldId id="283" r:id="rId40"/>
    <p:sldId id="284" r:id="rId41"/>
    <p:sldId id="316" r:id="rId42"/>
    <p:sldId id="288" r:id="rId43"/>
    <p:sldId id="285" r:id="rId44"/>
    <p:sldId id="289" r:id="rId45"/>
    <p:sldId id="287" r:id="rId46"/>
    <p:sldId id="327" r:id="rId47"/>
    <p:sldId id="286" r:id="rId48"/>
    <p:sldId id="290" r:id="rId49"/>
    <p:sldId id="292" r:id="rId50"/>
    <p:sldId id="328" r:id="rId51"/>
    <p:sldId id="291" r:id="rId52"/>
    <p:sldId id="322" r:id="rId53"/>
    <p:sldId id="342" r:id="rId54"/>
    <p:sldId id="343" r:id="rId55"/>
    <p:sldId id="344" r:id="rId56"/>
    <p:sldId id="345" r:id="rId57"/>
    <p:sldId id="346" r:id="rId58"/>
    <p:sldId id="293" r:id="rId59"/>
    <p:sldId id="310" r:id="rId60"/>
    <p:sldId id="311" r:id="rId61"/>
    <p:sldId id="347" r:id="rId62"/>
    <p:sldId id="294" r:id="rId63"/>
    <p:sldId id="295" r:id="rId64"/>
    <p:sldId id="296" r:id="rId65"/>
    <p:sldId id="308" r:id="rId66"/>
    <p:sldId id="297" r:id="rId67"/>
    <p:sldId id="298" r:id="rId68"/>
    <p:sldId id="299" r:id="rId69"/>
    <p:sldId id="300" r:id="rId70"/>
    <p:sldId id="348" r:id="rId71"/>
    <p:sldId id="349" r:id="rId72"/>
    <p:sldId id="350" r:id="rId73"/>
    <p:sldId id="351" r:id="rId74"/>
    <p:sldId id="352" r:id="rId75"/>
    <p:sldId id="353" r:id="rId76"/>
    <p:sldId id="354" r:id="rId77"/>
    <p:sldId id="355" r:id="rId78"/>
    <p:sldId id="356" r:id="rId79"/>
    <p:sldId id="309" r:id="rId80"/>
  </p:sldIdLst>
  <p:sldSz cx="9144000" cy="5143500" type="screen16x9"/>
  <p:notesSz cx="6858000" cy="9144000"/>
  <p:embeddedFontLst>
    <p:embeddedFont>
      <p:font typeface="Calibri" panose="020F0502020204030204" pitchFamily="34" charset="0"/>
      <p:regular r:id="rId83"/>
      <p:bold r:id="rId84"/>
      <p:italic r:id="rId85"/>
      <p:boldItalic r:id="rId86"/>
    </p:embeddedFont>
    <p:embeddedFont>
      <p:font typeface="Cutive Mono" pitchFamily="2" charset="77"/>
      <p:regular r:id="rId87"/>
    </p:embeddedFont>
    <p:embeddedFont>
      <p:font typeface="Open Sans" panose="020B0606030504020204" pitchFamily="34" charset="0"/>
      <p:regular r:id="rId88"/>
      <p:bold r:id="rId89"/>
      <p:italic r:id="rId90"/>
      <p:boldItalic r:id="rId91"/>
    </p:embeddedFont>
    <p:embeddedFont>
      <p:font typeface="Open Sans SemiBold" panose="020B0606030504020204" pitchFamily="34" charset="0"/>
      <p:bold r:id="rId92"/>
      <p:boldItalic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Nufryk" initials="JN" lastIdx="2" clrIdx="0">
    <p:extLst>
      <p:ext uri="{19B8F6BF-5375-455C-9EA6-DF929625EA0E}">
        <p15:presenceInfo xmlns:p15="http://schemas.microsoft.com/office/powerpoint/2012/main" userId="S-1-5-21-3791324872-3956693211-2264767897-12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B1B7BC"/>
    <a:srgbClr val="007C9E"/>
    <a:srgbClr val="004D71"/>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8" autoAdjust="0"/>
    <p:restoredTop sz="86571" autoAdjust="0"/>
  </p:normalViewPr>
  <p:slideViewPr>
    <p:cSldViewPr snapToGrid="0">
      <p:cViewPr varScale="1">
        <p:scale>
          <a:sx n="102" d="100"/>
          <a:sy n="102" d="100"/>
        </p:scale>
        <p:origin x="200" y="64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8.fntdata"/><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5.fntdata"/><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1.fntdata"/><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a:t>
            </a:r>
            <a:r>
              <a:rPr lang="en-US" dirty="0" err="1"/>
              <a:t>SELinux</a:t>
            </a:r>
            <a:r>
              <a:rPr lang="en-US" dirty="0"/>
              <a:t> will be discussed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290820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ownership will be discussed in further depth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139230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Inform students that they need to know both modes for the exam.</a:t>
            </a:r>
          </a:p>
        </p:txBody>
      </p:sp>
      <p:sp>
        <p:nvSpPr>
          <p:cNvPr id="4" name="Slide Number Placeholder 3"/>
          <p:cNvSpPr>
            <a:spLocks noGrp="1"/>
          </p:cNvSpPr>
          <p:nvPr>
            <p:ph type="sldNum" sz="quarter" idx="5"/>
          </p:nvPr>
        </p:nvSpPr>
        <p:spPr/>
        <p:txBody>
          <a:bodyPr/>
          <a:lstStyle/>
          <a:p>
            <a:fld id="{F0DDA35F-9E58-5D40-92C1-D8C7631003B0}" type="slidenum">
              <a:rPr lang="en-US" smtClean="0"/>
              <a:t>9</a:t>
            </a:fld>
            <a:endParaRPr lang="en-US" dirty="0"/>
          </a:p>
        </p:txBody>
      </p:sp>
    </p:spTree>
    <p:extLst>
      <p:ext uri="{BB962C8B-B14F-4D97-AF65-F5344CB8AC3E}">
        <p14:creationId xmlns:p14="http://schemas.microsoft.com/office/powerpoint/2010/main" val="141300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file attributes are not the same as permissions.</a:t>
            </a:r>
          </a:p>
        </p:txBody>
      </p:sp>
      <p:sp>
        <p:nvSpPr>
          <p:cNvPr id="4" name="Slide Number Placeholder 3"/>
          <p:cNvSpPr>
            <a:spLocks noGrp="1"/>
          </p:cNvSpPr>
          <p:nvPr>
            <p:ph type="sldNum" sz="quarter" idx="5"/>
          </p:nvPr>
        </p:nvSpPr>
        <p:spPr/>
        <p:txBody>
          <a:bodyPr/>
          <a:lstStyle/>
          <a:p>
            <a:fld id="{F0DDA35F-9E58-5D40-92C1-D8C7631003B0}" type="slidenum">
              <a:rPr lang="en-US" smtClean="0"/>
              <a:t>40</a:t>
            </a:fld>
            <a:endParaRPr lang="en-US" dirty="0"/>
          </a:p>
        </p:txBody>
      </p:sp>
    </p:spTree>
    <p:extLst>
      <p:ext uri="{BB962C8B-B14F-4D97-AF65-F5344CB8AC3E}">
        <p14:creationId xmlns:p14="http://schemas.microsoft.com/office/powerpoint/2010/main" val="317771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This generic troubleshooting model is applied throughout the course to different subject matter areas; however, this topic focuses on permissions.</a:t>
            </a:r>
          </a:p>
        </p:txBody>
      </p:sp>
      <p:sp>
        <p:nvSpPr>
          <p:cNvPr id="4" name="Slide Number Placeholder 3"/>
          <p:cNvSpPr>
            <a:spLocks noGrp="1"/>
          </p:cNvSpPr>
          <p:nvPr>
            <p:ph type="sldNum" sz="quarter" idx="5"/>
          </p:nvPr>
        </p:nvSpPr>
        <p:spPr/>
        <p:txBody>
          <a:bodyPr/>
          <a:lstStyle/>
          <a:p>
            <a:fld id="{F0DDA35F-9E58-5D40-92C1-D8C7631003B0}" type="slidenum">
              <a:rPr lang="en-US" smtClean="0"/>
              <a:t>60</a:t>
            </a:fld>
            <a:endParaRPr lang="en-US" dirty="0"/>
          </a:p>
        </p:txBody>
      </p:sp>
    </p:spTree>
    <p:extLst>
      <p:ext uri="{BB962C8B-B14F-4D97-AF65-F5344CB8AC3E}">
        <p14:creationId xmlns:p14="http://schemas.microsoft.com/office/powerpoint/2010/main" val="3679617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5591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120752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1958797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7021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856347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812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61650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03733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71935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767775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0650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40038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606351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553670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03410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3151640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12040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1180055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50657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16626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5676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2648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84209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5117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2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305844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6328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337828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8287107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Permissions and Ownership</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Modify File and Directory Permissions</a:t>
            </a:r>
          </a:p>
          <a:p>
            <a:r>
              <a:rPr lang="en-US" dirty="0">
                <a:solidFill>
                  <a:schemeClr val="tx1">
                    <a:lumMod val="85000"/>
                    <a:lumOff val="15000"/>
                  </a:schemeClr>
                </a:solidFill>
              </a:rPr>
              <a:t>Modify File and Directory Ownership</a:t>
            </a:r>
          </a:p>
          <a:p>
            <a:r>
              <a:rPr lang="en-US" dirty="0">
                <a:solidFill>
                  <a:schemeClr val="tx1">
                    <a:lumMod val="85000"/>
                    <a:lumOff val="15000"/>
                  </a:schemeClr>
                </a:solidFill>
              </a:rPr>
              <a:t>Configure Special Permissions and Attributes</a:t>
            </a:r>
          </a:p>
          <a:p>
            <a:r>
              <a:rPr lang="en-US" dirty="0">
                <a:solidFill>
                  <a:schemeClr val="tx1">
                    <a:lumMod val="85000"/>
                    <a:lumOff val="15000"/>
                  </a:schemeClr>
                </a:solidFill>
              </a:rPr>
              <a:t>Troubleshoot Permissions Issues</a:t>
            </a:r>
          </a:p>
        </p:txBody>
      </p:sp>
    </p:spTree>
    <p:extLst>
      <p:ext uri="{BB962C8B-B14F-4D97-AF65-F5344CB8AC3E}">
        <p14:creationId xmlns:p14="http://schemas.microsoft.com/office/powerpoint/2010/main" val="67722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A206D9-A285-4F6B-A397-685F261F1DF3}"/>
              </a:ext>
            </a:extLst>
          </p:cNvPr>
          <p:cNvSpPr>
            <a:spLocks noGrp="1"/>
          </p:cNvSpPr>
          <p:nvPr>
            <p:ph type="title"/>
          </p:nvPr>
        </p:nvSpPr>
        <p:spPr/>
        <p:txBody>
          <a:bodyPr/>
          <a:lstStyle/>
          <a:p>
            <a:r>
              <a:rPr lang="en-US" dirty="0">
                <a:latin typeface="Cutive Mono" panose="020B0604020202020204" charset="0"/>
                <a:cs typeface="Courier New" panose="02070309020205020404" pitchFamily="49" charset="0"/>
              </a:rPr>
              <a:t>chmod</a:t>
            </a:r>
            <a:r>
              <a:rPr lang="en-US" dirty="0"/>
              <a:t> Symbolic Mode (Slide 2 of 2)</a:t>
            </a:r>
          </a:p>
        </p:txBody>
      </p:sp>
      <p:sp>
        <p:nvSpPr>
          <p:cNvPr id="3" name="Slide Number Placeholder 2">
            <a:extLst>
              <a:ext uri="{FF2B5EF4-FFF2-40B4-BE49-F238E27FC236}">
                <a16:creationId xmlns:a16="http://schemas.microsoft.com/office/drawing/2014/main" id="{50BCB5E1-E89B-4F42-ACB7-116281E847CF}"/>
              </a:ext>
            </a:extLst>
          </p:cNvPr>
          <p:cNvSpPr>
            <a:spLocks noGrp="1"/>
          </p:cNvSpPr>
          <p:nvPr>
            <p:ph type="sldNum" sz="quarter" idx="4"/>
          </p:nvPr>
        </p:nvSpPr>
        <p:spPr/>
        <p:txBody>
          <a:bodyPr/>
          <a:lstStyle/>
          <a:p>
            <a:fld id="{2066355A-084C-D24E-9AD2-7E4FC41EA627}" type="slidenum">
              <a:rPr lang="en-US" smtClean="0"/>
              <a:pPr/>
              <a:t>10</a:t>
            </a:fld>
            <a:endParaRPr lang="en-US" dirty="0"/>
          </a:p>
        </p:txBody>
      </p:sp>
      <p:pic>
        <p:nvPicPr>
          <p:cNvPr id="6" name="Picture 5">
            <a:extLst>
              <a:ext uri="{FF2B5EF4-FFF2-40B4-BE49-F238E27FC236}">
                <a16:creationId xmlns:a16="http://schemas.microsoft.com/office/drawing/2014/main" id="{B763009F-067B-4602-9DE1-5844169195C4}"/>
              </a:ext>
            </a:extLst>
          </p:cNvPr>
          <p:cNvPicPr>
            <a:picLocks noChangeAspect="1"/>
          </p:cNvPicPr>
          <p:nvPr/>
        </p:nvPicPr>
        <p:blipFill>
          <a:blip r:embed="rId2"/>
          <a:stretch>
            <a:fillRect/>
          </a:stretch>
        </p:blipFill>
        <p:spPr>
          <a:xfrm>
            <a:off x="928339" y="1032127"/>
            <a:ext cx="7287322" cy="3524414"/>
          </a:xfrm>
          <a:prstGeom prst="rect">
            <a:avLst/>
          </a:prstGeom>
        </p:spPr>
      </p:pic>
    </p:spTree>
    <p:extLst>
      <p:ext uri="{BB962C8B-B14F-4D97-AF65-F5344CB8AC3E}">
        <p14:creationId xmlns:p14="http://schemas.microsoft.com/office/powerpoint/2010/main" val="273654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4B7-D989-4A96-A004-336C429AB2D3}"/>
              </a:ext>
            </a:extLst>
          </p:cNvPr>
          <p:cNvSpPr>
            <a:spLocks noGrp="1"/>
          </p:cNvSpPr>
          <p:nvPr>
            <p:ph type="title"/>
          </p:nvPr>
        </p:nvSpPr>
        <p:spPr/>
        <p:txBody>
          <a:bodyPr/>
          <a:lstStyle/>
          <a:p>
            <a:r>
              <a:rPr lang="en-US" dirty="0">
                <a:latin typeface="Cutive Mono" panose="020B0604020202020204" charset="0"/>
                <a:cs typeface="Courier New" panose="02070309020205020404" pitchFamily="49" charset="0"/>
              </a:rPr>
              <a:t>chmod</a:t>
            </a:r>
            <a:r>
              <a:rPr lang="en-US" dirty="0"/>
              <a:t> Absolute Mode (Slide 1 of 2)</a:t>
            </a:r>
          </a:p>
        </p:txBody>
      </p:sp>
      <p:sp>
        <p:nvSpPr>
          <p:cNvPr id="3" name="Slide Number Placeholder 2">
            <a:extLst>
              <a:ext uri="{FF2B5EF4-FFF2-40B4-BE49-F238E27FC236}">
                <a16:creationId xmlns:a16="http://schemas.microsoft.com/office/drawing/2014/main" id="{DC1C666D-B215-45B5-9CCA-0E1150CC6E36}"/>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4" name="Content Placeholder 3">
            <a:extLst>
              <a:ext uri="{FF2B5EF4-FFF2-40B4-BE49-F238E27FC236}">
                <a16:creationId xmlns:a16="http://schemas.microsoft.com/office/drawing/2014/main" id="{2E618719-C952-4A26-928A-F4F95399BCD0}"/>
              </a:ext>
            </a:extLst>
          </p:cNvPr>
          <p:cNvSpPr>
            <a:spLocks noGrp="1"/>
          </p:cNvSpPr>
          <p:nvPr>
            <p:ph idx="1"/>
          </p:nvPr>
        </p:nvSpPr>
        <p:spPr/>
        <p:txBody>
          <a:bodyPr/>
          <a:lstStyle/>
          <a:p>
            <a:r>
              <a:rPr lang="en-US" dirty="0"/>
              <a:t>Uses octal numbers.</a:t>
            </a:r>
          </a:p>
          <a:p>
            <a:pPr lvl="1"/>
            <a:r>
              <a:rPr lang="en-US" dirty="0"/>
              <a:t>4 = read</a:t>
            </a:r>
          </a:p>
          <a:p>
            <a:pPr lvl="1"/>
            <a:r>
              <a:rPr lang="en-US" dirty="0"/>
              <a:t>2 = write</a:t>
            </a:r>
          </a:p>
          <a:p>
            <a:pPr lvl="1"/>
            <a:r>
              <a:rPr lang="en-US" dirty="0"/>
              <a:t>1 = execute</a:t>
            </a:r>
          </a:p>
          <a:p>
            <a:r>
              <a:rPr lang="en-US" dirty="0"/>
              <a:t>Add numbers of permissions you wish to grant.</a:t>
            </a:r>
          </a:p>
          <a:p>
            <a:pPr lvl="1"/>
            <a:r>
              <a:rPr lang="en-US" dirty="0"/>
              <a:t>Sum of these is what you provide.</a:t>
            </a:r>
          </a:p>
          <a:p>
            <a:pPr lvl="1"/>
            <a:r>
              <a:rPr lang="en-US" dirty="0"/>
              <a:t>Read, write, execute is 7 (4 + 2 + 1).</a:t>
            </a:r>
          </a:p>
          <a:p>
            <a:pPr lvl="1"/>
            <a:r>
              <a:rPr lang="en-US" dirty="0"/>
              <a:t>Read, write is 6 (4 + 2).</a:t>
            </a:r>
          </a:p>
          <a:p>
            <a:r>
              <a:rPr lang="en-US" dirty="0"/>
              <a:t>Complete permissions are expressed as three-digit number.</a:t>
            </a:r>
          </a:p>
          <a:p>
            <a:pPr lvl="1"/>
            <a:r>
              <a:rPr lang="en-US" dirty="0"/>
              <a:t>Each digit corresponds to a context (owner, group, other).</a:t>
            </a:r>
          </a:p>
        </p:txBody>
      </p:sp>
    </p:spTree>
    <p:extLst>
      <p:ext uri="{BB962C8B-B14F-4D97-AF65-F5344CB8AC3E}">
        <p14:creationId xmlns:p14="http://schemas.microsoft.com/office/powerpoint/2010/main" val="2627097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DEC4D7-1F87-4851-9845-EFCC3C72E13D}"/>
              </a:ext>
            </a:extLst>
          </p:cNvPr>
          <p:cNvSpPr>
            <a:spLocks noGrp="1"/>
          </p:cNvSpPr>
          <p:nvPr>
            <p:ph type="title"/>
          </p:nvPr>
        </p:nvSpPr>
        <p:spPr/>
        <p:txBody>
          <a:bodyPr/>
          <a:lstStyle/>
          <a:p>
            <a:r>
              <a:rPr lang="en-US" dirty="0">
                <a:latin typeface="Cutive Mono" panose="020B0604020202020204" charset="0"/>
                <a:cs typeface="Courier New" panose="02070309020205020404" pitchFamily="49" charset="0"/>
              </a:rPr>
              <a:t>chmod</a:t>
            </a:r>
            <a:r>
              <a:rPr lang="en-US" dirty="0"/>
              <a:t> Absolute Mode (Slide 2 of 2)</a:t>
            </a:r>
          </a:p>
        </p:txBody>
      </p:sp>
      <p:sp>
        <p:nvSpPr>
          <p:cNvPr id="3" name="Slide Number Placeholder 2">
            <a:extLst>
              <a:ext uri="{FF2B5EF4-FFF2-40B4-BE49-F238E27FC236}">
                <a16:creationId xmlns:a16="http://schemas.microsoft.com/office/drawing/2014/main" id="{8EDC73A0-3B4F-4D3E-9092-D620A04385F9}"/>
              </a:ext>
            </a:extLst>
          </p:cNvPr>
          <p:cNvSpPr>
            <a:spLocks noGrp="1"/>
          </p:cNvSpPr>
          <p:nvPr>
            <p:ph type="sldNum" sz="quarter" idx="4"/>
          </p:nvPr>
        </p:nvSpPr>
        <p:spPr/>
        <p:txBody>
          <a:bodyPr/>
          <a:lstStyle/>
          <a:p>
            <a:fld id="{2066355A-084C-D24E-9AD2-7E4FC41EA627}" type="slidenum">
              <a:rPr lang="en-US" smtClean="0"/>
              <a:pPr/>
              <a:t>12</a:t>
            </a:fld>
            <a:endParaRPr lang="en-US" dirty="0"/>
          </a:p>
        </p:txBody>
      </p:sp>
      <p:pic>
        <p:nvPicPr>
          <p:cNvPr id="4" name="Picture 3">
            <a:extLst>
              <a:ext uri="{FF2B5EF4-FFF2-40B4-BE49-F238E27FC236}">
                <a16:creationId xmlns:a16="http://schemas.microsoft.com/office/drawing/2014/main" id="{7CF7286F-3215-45A6-971E-7D7AED797548}"/>
              </a:ext>
            </a:extLst>
          </p:cNvPr>
          <p:cNvPicPr>
            <a:picLocks noChangeAspect="1"/>
          </p:cNvPicPr>
          <p:nvPr/>
        </p:nvPicPr>
        <p:blipFill>
          <a:blip r:embed="rId2"/>
          <a:stretch>
            <a:fillRect/>
          </a:stretch>
        </p:blipFill>
        <p:spPr>
          <a:xfrm>
            <a:off x="1246770" y="1098921"/>
            <a:ext cx="6650461" cy="3216405"/>
          </a:xfrm>
          <a:prstGeom prst="rect">
            <a:avLst/>
          </a:prstGeom>
        </p:spPr>
      </p:pic>
    </p:spTree>
    <p:extLst>
      <p:ext uri="{BB962C8B-B14F-4D97-AF65-F5344CB8AC3E}">
        <p14:creationId xmlns:p14="http://schemas.microsoft.com/office/powerpoint/2010/main" val="324903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907799-8C40-40EE-A66F-8B2C5AABB19A}"/>
              </a:ext>
            </a:extLst>
          </p:cNvPr>
          <p:cNvSpPr>
            <a:spLocks noGrp="1"/>
          </p:cNvSpPr>
          <p:nvPr>
            <p:ph idx="1"/>
          </p:nvPr>
        </p:nvSpPr>
        <p:spPr/>
        <p:txBody>
          <a:bodyPr/>
          <a:lstStyle/>
          <a:p>
            <a:r>
              <a:rPr lang="en-US" dirty="0"/>
              <a:t>You're concerned about protecting files on a Linux server.</a:t>
            </a:r>
          </a:p>
          <a:p>
            <a:r>
              <a:rPr lang="en-US" dirty="0"/>
              <a:t>You'll configure permissions for file owner, group, and other users.</a:t>
            </a:r>
          </a:p>
        </p:txBody>
      </p:sp>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Activity: Modifying File and Directory Permissions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Tree>
    <p:extLst>
      <p:ext uri="{BB962C8B-B14F-4D97-AF65-F5344CB8AC3E}">
        <p14:creationId xmlns:p14="http://schemas.microsoft.com/office/powerpoint/2010/main" val="125742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Default Permissions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Assigned to newly created files and directories based on user privileges.</a:t>
            </a:r>
          </a:p>
          <a:p>
            <a:r>
              <a:rPr lang="en-US" dirty="0"/>
              <a:t>Files created by root user are </a:t>
            </a:r>
            <a:r>
              <a:rPr lang="en-US" dirty="0">
                <a:latin typeface="Cutive Mono" panose="020B0604020202020204" charset="0"/>
                <a:cs typeface="Courier New" panose="02070309020205020404" pitchFamily="49" charset="0"/>
              </a:rPr>
              <a:t>644</a:t>
            </a:r>
            <a:r>
              <a:rPr lang="en-US" dirty="0"/>
              <a:t> (</a:t>
            </a:r>
            <a:r>
              <a:rPr lang="en-US" dirty="0">
                <a:latin typeface="Cutive Mono" panose="020B0604020202020204" charset="0"/>
                <a:cs typeface="Courier New" panose="02070309020205020404" pitchFamily="49" charset="0"/>
              </a:rPr>
              <a:t>rw-r--r--</a:t>
            </a:r>
            <a:r>
              <a:rPr lang="en-US" dirty="0"/>
              <a:t>).</a:t>
            </a:r>
          </a:p>
          <a:p>
            <a:r>
              <a:rPr lang="en-US" dirty="0"/>
              <a:t>Directories created by root user are </a:t>
            </a:r>
            <a:r>
              <a:rPr lang="en-US" dirty="0">
                <a:latin typeface="Cutive Mono" panose="020B0604020202020204" charset="0"/>
                <a:cs typeface="Courier New" panose="02070309020205020404" pitchFamily="49" charset="0"/>
              </a:rPr>
              <a:t>755</a:t>
            </a:r>
            <a:r>
              <a:rPr lang="en-US" dirty="0"/>
              <a:t> (</a:t>
            </a:r>
            <a:r>
              <a:rPr lang="en-US" dirty="0">
                <a:latin typeface="Cutive Mono" panose="020B0604020202020204" charset="0"/>
                <a:cs typeface="Courier New" panose="02070309020205020404" pitchFamily="49" charset="0"/>
              </a:rPr>
              <a:t>rwxr-xr-x</a:t>
            </a:r>
            <a:r>
              <a:rPr lang="en-US" dirty="0"/>
              <a:t>).</a:t>
            </a:r>
          </a:p>
          <a:p>
            <a:r>
              <a:rPr lang="en-US" dirty="0"/>
              <a:t>Files created by regular users are </a:t>
            </a:r>
            <a:r>
              <a:rPr lang="en-US" dirty="0">
                <a:latin typeface="Cutive Mono" panose="020B0604020202020204" charset="0"/>
                <a:cs typeface="Courier New" panose="02070309020205020404" pitchFamily="49" charset="0"/>
              </a:rPr>
              <a:t>664</a:t>
            </a:r>
            <a:r>
              <a:rPr lang="en-US" dirty="0"/>
              <a:t> (</a:t>
            </a:r>
            <a:r>
              <a:rPr lang="en-US" dirty="0">
                <a:latin typeface="Cutive Mono" panose="020B0604020202020204" charset="0"/>
                <a:cs typeface="Courier New" panose="02070309020205020404" pitchFamily="49" charset="0"/>
              </a:rPr>
              <a:t>rw-rw-r--</a:t>
            </a:r>
            <a:r>
              <a:rPr lang="en-US" dirty="0"/>
              <a:t>).</a:t>
            </a:r>
          </a:p>
          <a:p>
            <a:r>
              <a:rPr lang="en-US" dirty="0"/>
              <a:t>Directories created by regular users are </a:t>
            </a:r>
            <a:r>
              <a:rPr lang="en-US" dirty="0">
                <a:latin typeface="Cutive Mono" panose="020B0604020202020204" charset="0"/>
                <a:cs typeface="Courier New" panose="02070309020205020404" pitchFamily="49" charset="0"/>
              </a:rPr>
              <a:t>775</a:t>
            </a:r>
            <a:r>
              <a:rPr lang="en-US" dirty="0"/>
              <a:t> (</a:t>
            </a:r>
            <a:r>
              <a:rPr lang="en-US" dirty="0">
                <a:latin typeface="Cutive Mono" panose="020B0604020202020204" charset="0"/>
                <a:cs typeface="Courier New" panose="02070309020205020404" pitchFamily="49" charset="0"/>
              </a:rPr>
              <a:t>rwxrwxr-x</a:t>
            </a:r>
            <a:r>
              <a:rPr lang="en-US" dirty="0"/>
              <a:t>).</a:t>
            </a:r>
          </a:p>
          <a:p>
            <a:r>
              <a:rPr lang="en-US" dirty="0"/>
              <a:t>Default permissions determined by umask.</a:t>
            </a:r>
          </a:p>
        </p:txBody>
      </p:sp>
    </p:spTree>
    <p:extLst>
      <p:ext uri="{BB962C8B-B14F-4D97-AF65-F5344CB8AC3E}">
        <p14:creationId xmlns:p14="http://schemas.microsoft.com/office/powerpoint/2010/main" val="398751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umask</a:t>
            </a:r>
            <a:r>
              <a:rPr lang="en-US" dirty="0"/>
              <a:t> Command (Slide 1 of 2)</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sz="1600" dirty="0"/>
              <a:t>Alters default permissions on newly created files/folders.</a:t>
            </a:r>
          </a:p>
          <a:p>
            <a:r>
              <a:rPr lang="en-US" sz="1600" dirty="0"/>
              <a:t>Can be useful for automating custom permissions for new objects.</a:t>
            </a:r>
          </a:p>
          <a:p>
            <a:r>
              <a:rPr lang="en-US" sz="1600" dirty="0"/>
              <a:t>You set default permissions using octal numeric format.</a:t>
            </a:r>
          </a:p>
          <a:p>
            <a:pPr lvl="1"/>
            <a:r>
              <a:rPr lang="en-US" sz="1400" dirty="0"/>
              <a:t>Specify permissions to mask, not to grant.</a:t>
            </a:r>
          </a:p>
          <a:p>
            <a:r>
              <a:rPr lang="en-US" sz="1600" dirty="0"/>
              <a:t>Default permissions for non-executable files are </a:t>
            </a:r>
            <a:r>
              <a:rPr lang="en-US" sz="1600" dirty="0">
                <a:latin typeface="Cutive Mono" panose="020B0604020202020204" charset="0"/>
                <a:cs typeface="Courier New" panose="02070309020205020404" pitchFamily="49" charset="0"/>
              </a:rPr>
              <a:t>0666</a:t>
            </a:r>
            <a:endParaRPr lang="en-US" sz="1600" dirty="0"/>
          </a:p>
          <a:p>
            <a:r>
              <a:rPr lang="en-US" sz="1600" dirty="0"/>
              <a:t>You want owner to retain permissions, but group and others to only have read.</a:t>
            </a:r>
          </a:p>
          <a:p>
            <a:pPr lvl="1"/>
            <a:r>
              <a:rPr lang="en-US" sz="1400" dirty="0"/>
              <a:t>The umask will be </a:t>
            </a:r>
            <a:r>
              <a:rPr lang="en-US" sz="1400" dirty="0">
                <a:latin typeface="Cutive Mono" panose="020B0604020202020204" charset="0"/>
                <a:cs typeface="Courier New" panose="02070309020205020404" pitchFamily="49" charset="0"/>
              </a:rPr>
              <a:t>0022</a:t>
            </a:r>
            <a:endParaRPr lang="en-US" sz="1400" dirty="0"/>
          </a:p>
          <a:p>
            <a:r>
              <a:rPr lang="en-US" sz="1600" dirty="0"/>
              <a:t>Each number explained:</a:t>
            </a:r>
          </a:p>
          <a:p>
            <a:pPr lvl="1"/>
            <a:r>
              <a:rPr lang="en-US" sz="1400" dirty="0">
                <a:latin typeface="Cutive Mono" panose="020B0604020202020204" charset="0"/>
                <a:cs typeface="Courier New" panose="02070309020205020404" pitchFamily="49" charset="0"/>
              </a:rPr>
              <a:t>0</a:t>
            </a:r>
            <a:r>
              <a:rPr lang="en-US" sz="1400" dirty="0"/>
              <a:t> means no advanced permissions set by default.</a:t>
            </a:r>
          </a:p>
          <a:p>
            <a:pPr lvl="1"/>
            <a:r>
              <a:rPr lang="en-US" sz="1400" dirty="0">
                <a:latin typeface="Cutive Mono" panose="020B0604020202020204" charset="0"/>
                <a:cs typeface="Courier New" panose="02070309020205020404" pitchFamily="49" charset="0"/>
              </a:rPr>
              <a:t>0</a:t>
            </a:r>
            <a:r>
              <a:rPr lang="en-US" sz="1400" dirty="0"/>
              <a:t> retains current owner permissions (no mask).</a:t>
            </a:r>
          </a:p>
          <a:p>
            <a:pPr lvl="1"/>
            <a:r>
              <a:rPr lang="en-US" sz="1400" dirty="0">
                <a:latin typeface="Cutive Mono" panose="020B0604020202020204" charset="0"/>
                <a:cs typeface="Courier New" panose="02070309020205020404" pitchFamily="49" charset="0"/>
              </a:rPr>
              <a:t>2</a:t>
            </a:r>
            <a:r>
              <a:rPr lang="en-US" sz="1400" dirty="0"/>
              <a:t> masks the default of 6, leaving 4 (read only) for the group.</a:t>
            </a:r>
          </a:p>
          <a:p>
            <a:pPr lvl="1"/>
            <a:r>
              <a:rPr lang="en-US" sz="1400" dirty="0">
                <a:latin typeface="Cutive Mono" panose="020B0604020202020204" charset="0"/>
                <a:cs typeface="Courier New" panose="02070309020205020404" pitchFamily="49" charset="0"/>
              </a:rPr>
              <a:t>2</a:t>
            </a:r>
            <a:r>
              <a:rPr lang="en-US" sz="1400" dirty="0"/>
              <a:t> does the same, but for others.</a:t>
            </a:r>
          </a:p>
          <a:p>
            <a:r>
              <a:rPr lang="en-US" sz="1600" dirty="0"/>
              <a:t>Can be set for session or per-user (in </a:t>
            </a:r>
            <a:r>
              <a:rPr lang="en-US" sz="1600" dirty="0">
                <a:latin typeface="Cutive Mono" panose="020B0604020202020204" charset="0"/>
              </a:rPr>
              <a:t>.bashrc</a:t>
            </a:r>
            <a:r>
              <a:rPr lang="en-US" sz="1600" dirty="0"/>
              <a:t>).</a:t>
            </a:r>
          </a:p>
        </p:txBody>
      </p:sp>
    </p:spTree>
    <p:extLst>
      <p:ext uri="{BB962C8B-B14F-4D97-AF65-F5344CB8AC3E}">
        <p14:creationId xmlns:p14="http://schemas.microsoft.com/office/powerpoint/2010/main" val="326072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150F-62E0-9043-A4E3-00778723EE85}"/>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umask</a:t>
            </a:r>
            <a:r>
              <a:rPr lang="en-US" dirty="0"/>
              <a:t> Command (Slide 2 of 2)</a:t>
            </a:r>
          </a:p>
        </p:txBody>
      </p:sp>
      <p:sp>
        <p:nvSpPr>
          <p:cNvPr id="3" name="Slide Number Placeholder 2">
            <a:extLst>
              <a:ext uri="{FF2B5EF4-FFF2-40B4-BE49-F238E27FC236}">
                <a16:creationId xmlns:a16="http://schemas.microsoft.com/office/drawing/2014/main" id="{958D21B2-2F76-634E-9542-A928DD257FBE}"/>
              </a:ext>
            </a:extLst>
          </p:cNvPr>
          <p:cNvSpPr>
            <a:spLocks noGrp="1"/>
          </p:cNvSpPr>
          <p:nvPr>
            <p:ph type="sldNum" sz="quarter" idx="4"/>
          </p:nvPr>
        </p:nvSpPr>
        <p:spPr/>
        <p:txBody>
          <a:bodyPr/>
          <a:lstStyle/>
          <a:p>
            <a:fld id="{2066355A-084C-D24E-9AD2-7E4FC41EA627}" type="slidenum">
              <a:rPr lang="en-US" smtClean="0"/>
              <a:pPr/>
              <a:t>16</a:t>
            </a:fld>
            <a:endParaRPr lang="en-US" dirty="0"/>
          </a:p>
        </p:txBody>
      </p:sp>
      <p:pic>
        <p:nvPicPr>
          <p:cNvPr id="14" name="Picture 13">
            <a:extLst>
              <a:ext uri="{FF2B5EF4-FFF2-40B4-BE49-F238E27FC236}">
                <a16:creationId xmlns:a16="http://schemas.microsoft.com/office/drawing/2014/main" id="{982A5BBE-9DFE-4E82-B519-F7C5413D86E8}"/>
              </a:ext>
            </a:extLst>
          </p:cNvPr>
          <p:cNvPicPr>
            <a:picLocks noChangeAspect="1"/>
          </p:cNvPicPr>
          <p:nvPr/>
        </p:nvPicPr>
        <p:blipFill>
          <a:blip r:embed="rId2"/>
          <a:stretch>
            <a:fillRect/>
          </a:stretch>
        </p:blipFill>
        <p:spPr>
          <a:xfrm>
            <a:off x="1018305" y="1359186"/>
            <a:ext cx="7107390" cy="2425127"/>
          </a:xfrm>
          <a:prstGeom prst="rect">
            <a:avLst/>
          </a:prstGeom>
        </p:spPr>
      </p:pic>
    </p:spTree>
    <p:extLst>
      <p:ext uri="{BB962C8B-B14F-4D97-AF65-F5344CB8AC3E}">
        <p14:creationId xmlns:p14="http://schemas.microsoft.com/office/powerpoint/2010/main" val="175592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AB39FB-8618-40AA-BD61-E53E8FFA16D8}"/>
              </a:ext>
            </a:extLst>
          </p:cNvPr>
          <p:cNvSpPr>
            <a:spLocks noGrp="1"/>
          </p:cNvSpPr>
          <p:nvPr>
            <p:ph type="body" sz="quarter" idx="13"/>
          </p:nvPr>
        </p:nvSpPr>
        <p:spPr/>
        <p:txBody>
          <a:bodyPr/>
          <a:lstStyle/>
          <a:p>
            <a:r>
              <a:rPr lang="en-US" dirty="0"/>
              <a:t>Discussing File and Directory Permissions</a:t>
            </a:r>
          </a:p>
        </p:txBody>
      </p:sp>
      <p:sp>
        <p:nvSpPr>
          <p:cNvPr id="3" name="Slide Number Placeholder 2">
            <a:extLst>
              <a:ext uri="{FF2B5EF4-FFF2-40B4-BE49-F238E27FC236}">
                <a16:creationId xmlns:a16="http://schemas.microsoft.com/office/drawing/2014/main" id="{CA30AA8C-127F-411D-A910-0E55EFE2AEA9}"/>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357023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45B3-1D75-5D41-9B57-4E7F67A8A792}"/>
              </a:ext>
            </a:extLst>
          </p:cNvPr>
          <p:cNvSpPr>
            <a:spLocks noGrp="1"/>
          </p:cNvSpPr>
          <p:nvPr>
            <p:ph idx="1"/>
          </p:nvPr>
        </p:nvSpPr>
        <p:spPr/>
        <p:txBody>
          <a:bodyPr/>
          <a:lstStyle/>
          <a:p>
            <a:r>
              <a:rPr lang="en-US" b="1" dirty="0"/>
              <a:t>Multiple users have complained about file access in a shared directory, but you've checked your daily backup reports and there are no corrupt files. Which command can you issue in the directory in question to investigate the problem further?</a:t>
            </a:r>
          </a:p>
          <a:p>
            <a:endParaRPr lang="en-US" b="1" dirty="0"/>
          </a:p>
          <a:p>
            <a:r>
              <a:rPr lang="en-US" b="1" dirty="0"/>
              <a:t>ANSWER:</a:t>
            </a:r>
          </a:p>
          <a:p>
            <a:pPr lvl="1"/>
            <a:r>
              <a:rPr lang="en-US" dirty="0"/>
              <a:t>ls -l —This command displays the permissions of all files in the directory to help you sort out the problem. It's likely that the directory's group permissions are incorrectly set.</a:t>
            </a:r>
          </a:p>
          <a:p>
            <a:endParaRPr lang="en-US" dirty="0"/>
          </a:p>
        </p:txBody>
      </p:sp>
      <p:sp>
        <p:nvSpPr>
          <p:cNvPr id="3" name="Title 2">
            <a:extLst>
              <a:ext uri="{FF2B5EF4-FFF2-40B4-BE49-F238E27FC236}">
                <a16:creationId xmlns:a16="http://schemas.microsoft.com/office/drawing/2014/main" id="{AFBC86AE-15D2-E64E-B2C3-8E3C3DF3C0FD}"/>
              </a:ext>
            </a:extLst>
          </p:cNvPr>
          <p:cNvSpPr>
            <a:spLocks noGrp="1"/>
          </p:cNvSpPr>
          <p:nvPr>
            <p:ph type="title"/>
          </p:nvPr>
        </p:nvSpPr>
        <p:spPr>
          <a:xfrm>
            <a:off x="341924" y="75202"/>
            <a:ext cx="8460151" cy="633458"/>
          </a:xfrm>
        </p:spPr>
        <p:txBody>
          <a:bodyPr/>
          <a:lstStyle/>
          <a:p>
            <a:r>
              <a:rPr lang="en-US" dirty="0"/>
              <a:t>Activity 3-2: Discussing File and Directory Permissions</a:t>
            </a:r>
          </a:p>
        </p:txBody>
      </p:sp>
      <p:sp>
        <p:nvSpPr>
          <p:cNvPr id="4" name="Slide Number Placeholder 3">
            <a:extLst>
              <a:ext uri="{FF2B5EF4-FFF2-40B4-BE49-F238E27FC236}">
                <a16:creationId xmlns:a16="http://schemas.microsoft.com/office/drawing/2014/main" id="{20838136-94B7-1A45-AC56-A204E3DDDA60}"/>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104155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45B3-1D75-5D41-9B57-4E7F67A8A792}"/>
              </a:ext>
            </a:extLst>
          </p:cNvPr>
          <p:cNvSpPr>
            <a:spLocks noGrp="1"/>
          </p:cNvSpPr>
          <p:nvPr>
            <p:ph idx="1"/>
          </p:nvPr>
        </p:nvSpPr>
        <p:spPr/>
        <p:txBody>
          <a:bodyPr/>
          <a:lstStyle/>
          <a:p>
            <a:r>
              <a:rPr lang="en-US" b="1" dirty="0"/>
              <a:t>A group of system administrators were discussing file permissions and decided that setting a particular root-owned text file to read-only for everyone is a best practice. What do the permissions for this file look like?</a:t>
            </a:r>
          </a:p>
          <a:p>
            <a:endParaRPr lang="en-US" b="1" dirty="0"/>
          </a:p>
          <a:p>
            <a:r>
              <a:rPr lang="en-US" b="1" dirty="0"/>
              <a:t>ANSWER:</a:t>
            </a:r>
          </a:p>
          <a:p>
            <a:pPr lvl="1"/>
            <a:r>
              <a:rPr lang="en-US" dirty="0"/>
              <a:t>Either 664 or </a:t>
            </a:r>
            <a:r>
              <a:rPr lang="en-US" dirty="0" err="1"/>
              <a:t>rw</a:t>
            </a:r>
            <a:r>
              <a:rPr lang="en-US" dirty="0"/>
              <a:t>-</a:t>
            </a:r>
            <a:r>
              <a:rPr lang="en-US" dirty="0" err="1"/>
              <a:t>rw</a:t>
            </a:r>
            <a:r>
              <a:rPr lang="en-US" dirty="0"/>
              <a:t>-r-- is correct.</a:t>
            </a:r>
          </a:p>
          <a:p>
            <a:endParaRPr lang="en-US" dirty="0"/>
          </a:p>
        </p:txBody>
      </p:sp>
      <p:sp>
        <p:nvSpPr>
          <p:cNvPr id="3" name="Title 2">
            <a:extLst>
              <a:ext uri="{FF2B5EF4-FFF2-40B4-BE49-F238E27FC236}">
                <a16:creationId xmlns:a16="http://schemas.microsoft.com/office/drawing/2014/main" id="{AFBC86AE-15D2-E64E-B2C3-8E3C3DF3C0FD}"/>
              </a:ext>
            </a:extLst>
          </p:cNvPr>
          <p:cNvSpPr>
            <a:spLocks noGrp="1"/>
          </p:cNvSpPr>
          <p:nvPr>
            <p:ph type="title"/>
          </p:nvPr>
        </p:nvSpPr>
        <p:spPr>
          <a:xfrm>
            <a:off x="341924" y="75202"/>
            <a:ext cx="8460151" cy="633458"/>
          </a:xfrm>
        </p:spPr>
        <p:txBody>
          <a:bodyPr/>
          <a:lstStyle/>
          <a:p>
            <a:r>
              <a:rPr lang="en-US" dirty="0"/>
              <a:t>Activity 3-2: Discussing File and Directory Permissions</a:t>
            </a:r>
          </a:p>
        </p:txBody>
      </p:sp>
      <p:sp>
        <p:nvSpPr>
          <p:cNvPr id="4" name="Slide Number Placeholder 3">
            <a:extLst>
              <a:ext uri="{FF2B5EF4-FFF2-40B4-BE49-F238E27FC236}">
                <a16:creationId xmlns:a16="http://schemas.microsoft.com/office/drawing/2014/main" id="{20838136-94B7-1A45-AC56-A204E3DDDA60}"/>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31235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050-DA87-7A41-A4A8-7F399125469C}"/>
              </a:ext>
            </a:extLst>
          </p:cNvPr>
          <p:cNvSpPr>
            <a:spLocks noGrp="1"/>
          </p:cNvSpPr>
          <p:nvPr>
            <p:ph type="title"/>
          </p:nvPr>
        </p:nvSpPr>
        <p:spPr/>
        <p:txBody>
          <a:bodyPr/>
          <a:lstStyle/>
          <a:p>
            <a:r>
              <a:rPr lang="en-US" dirty="0"/>
              <a:t>Topic A: Modify File and Directory Permissions</a:t>
            </a:r>
          </a:p>
        </p:txBody>
      </p:sp>
      <p:sp>
        <p:nvSpPr>
          <p:cNvPr id="3" name="Slide Number Placeholder 2">
            <a:extLst>
              <a:ext uri="{FF2B5EF4-FFF2-40B4-BE49-F238E27FC236}">
                <a16:creationId xmlns:a16="http://schemas.microsoft.com/office/drawing/2014/main" id="{EE9B8410-3B20-3C47-B693-2442ADD119A7}"/>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9020FB24-30A3-3A44-BDF7-9F07F1836F90}"/>
              </a:ext>
            </a:extLst>
          </p:cNvPr>
          <p:cNvSpPr>
            <a:spLocks noGrp="1"/>
          </p:cNvSpPr>
          <p:nvPr>
            <p:ph idx="1"/>
          </p:nvPr>
        </p:nvSpPr>
        <p:spPr>
          <a:xfrm>
            <a:off x="1053302" y="807987"/>
            <a:ext cx="7748774" cy="3494507"/>
          </a:xfrm>
        </p:spPr>
        <p:txBody>
          <a:bodyPr/>
          <a:lstStyle/>
          <a:p>
            <a:pPr marL="0" indent="0">
              <a:buNone/>
            </a:pPr>
            <a:r>
              <a:rPr lang="en-US" dirty="0"/>
              <a:t>Exam Objectives: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0531" y="80798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79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45B3-1D75-5D41-9B57-4E7F67A8A792}"/>
              </a:ext>
            </a:extLst>
          </p:cNvPr>
          <p:cNvSpPr>
            <a:spLocks noGrp="1"/>
          </p:cNvSpPr>
          <p:nvPr>
            <p:ph idx="1"/>
          </p:nvPr>
        </p:nvSpPr>
        <p:spPr/>
        <p:txBody>
          <a:bodyPr/>
          <a:lstStyle/>
          <a:p>
            <a:r>
              <a:rPr lang="en-US" b="1" dirty="0"/>
              <a:t>A user cannot execute a script (</a:t>
            </a:r>
            <a:r>
              <a:rPr lang="en-US" b="1" dirty="0" err="1"/>
              <a:t>collect.sh</a:t>
            </a:r>
            <a:r>
              <a:rPr lang="en-US" b="1" dirty="0"/>
              <a:t>) she created and has sent you the contents of the script via email to inspect. After looking at the script, you determine the script is correctly written but permissions are the problem. What command can you issue to adjust the file's permissions as necessary?</a:t>
            </a:r>
          </a:p>
          <a:p>
            <a:endParaRPr lang="en-US" b="1" dirty="0"/>
          </a:p>
          <a:p>
            <a:r>
              <a:rPr lang="en-US" b="1" dirty="0"/>
              <a:t>ANSWER:</a:t>
            </a:r>
          </a:p>
          <a:p>
            <a:pPr lvl="1"/>
            <a:r>
              <a:rPr lang="en-US" dirty="0" err="1"/>
              <a:t>chmod</a:t>
            </a:r>
            <a:r>
              <a:rPr lang="en-US" dirty="0"/>
              <a:t> </a:t>
            </a:r>
            <a:r>
              <a:rPr lang="en-US" dirty="0" err="1"/>
              <a:t>u+x</a:t>
            </a:r>
            <a:r>
              <a:rPr lang="en-US" dirty="0"/>
              <a:t> </a:t>
            </a:r>
            <a:r>
              <a:rPr lang="en-US" dirty="0" err="1"/>
              <a:t>collect.sh</a:t>
            </a:r>
            <a:endParaRPr lang="en-US" dirty="0"/>
          </a:p>
          <a:p>
            <a:endParaRPr lang="en-US" dirty="0"/>
          </a:p>
        </p:txBody>
      </p:sp>
      <p:sp>
        <p:nvSpPr>
          <p:cNvPr id="3" name="Title 2">
            <a:extLst>
              <a:ext uri="{FF2B5EF4-FFF2-40B4-BE49-F238E27FC236}">
                <a16:creationId xmlns:a16="http://schemas.microsoft.com/office/drawing/2014/main" id="{AFBC86AE-15D2-E64E-B2C3-8E3C3DF3C0FD}"/>
              </a:ext>
            </a:extLst>
          </p:cNvPr>
          <p:cNvSpPr>
            <a:spLocks noGrp="1"/>
          </p:cNvSpPr>
          <p:nvPr>
            <p:ph type="title"/>
          </p:nvPr>
        </p:nvSpPr>
        <p:spPr>
          <a:xfrm>
            <a:off x="341924" y="75202"/>
            <a:ext cx="8460151" cy="633458"/>
          </a:xfrm>
        </p:spPr>
        <p:txBody>
          <a:bodyPr/>
          <a:lstStyle/>
          <a:p>
            <a:r>
              <a:rPr lang="en-US" dirty="0"/>
              <a:t>Activity 3-2: Discussing File and Directory Permissions</a:t>
            </a:r>
          </a:p>
        </p:txBody>
      </p:sp>
      <p:sp>
        <p:nvSpPr>
          <p:cNvPr id="4" name="Slide Number Placeholder 3">
            <a:extLst>
              <a:ext uri="{FF2B5EF4-FFF2-40B4-BE49-F238E27FC236}">
                <a16:creationId xmlns:a16="http://schemas.microsoft.com/office/drawing/2014/main" id="{20838136-94B7-1A45-AC56-A204E3DDDA60}"/>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24948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45B3-1D75-5D41-9B57-4E7F67A8A792}"/>
              </a:ext>
            </a:extLst>
          </p:cNvPr>
          <p:cNvSpPr>
            <a:spLocks noGrp="1"/>
          </p:cNvSpPr>
          <p:nvPr>
            <p:ph idx="1"/>
          </p:nvPr>
        </p:nvSpPr>
        <p:spPr>
          <a:xfrm>
            <a:off x="341925" y="843348"/>
            <a:ext cx="8460152" cy="3701556"/>
          </a:xfrm>
        </p:spPr>
        <p:txBody>
          <a:bodyPr/>
          <a:lstStyle/>
          <a:p>
            <a:r>
              <a:rPr lang="en-US" b="1" dirty="0"/>
              <a:t>A user changed the permissions of a script (</a:t>
            </a:r>
            <a:r>
              <a:rPr lang="en-US" b="1" dirty="0" err="1"/>
              <a:t>myscript.sh</a:t>
            </a:r>
            <a:r>
              <a:rPr lang="en-US" b="1" dirty="0"/>
              <a:t>) in a shared directory. The user is curious why everyone can execute the script if the user owns the script and everyone else only has read access. To make the script executable, what command did the user mistakenly issue?</a:t>
            </a:r>
          </a:p>
          <a:p>
            <a:endParaRPr lang="en-US" b="1" dirty="0"/>
          </a:p>
          <a:p>
            <a:r>
              <a:rPr lang="en-US" b="1" dirty="0"/>
              <a:t>ANSWER:</a:t>
            </a:r>
          </a:p>
          <a:p>
            <a:pPr lvl="1"/>
            <a:r>
              <a:rPr lang="en-US" dirty="0" err="1"/>
              <a:t>chmod</a:t>
            </a:r>
            <a:r>
              <a:rPr lang="en-US" dirty="0"/>
              <a:t> +x </a:t>
            </a:r>
            <a:r>
              <a:rPr lang="en-US" dirty="0" err="1"/>
              <a:t>myscript.sh</a:t>
            </a:r>
            <a:r>
              <a:rPr lang="en-US" dirty="0"/>
              <a:t> —The permissions changed to </a:t>
            </a:r>
            <a:r>
              <a:rPr lang="en-US" dirty="0" err="1"/>
              <a:t>rwxrwxr</a:t>
            </a:r>
            <a:r>
              <a:rPr lang="en-US" dirty="0"/>
              <a:t>-x or 775, which gives everyone execute permission. To limit execute permission to the user and group only, the command should have been: </a:t>
            </a:r>
            <a:r>
              <a:rPr lang="en-US" dirty="0" err="1"/>
              <a:t>chmod</a:t>
            </a:r>
            <a:r>
              <a:rPr lang="en-US" dirty="0"/>
              <a:t> </a:t>
            </a:r>
            <a:r>
              <a:rPr lang="en-US" dirty="0" err="1"/>
              <a:t>ug+x</a:t>
            </a:r>
            <a:r>
              <a:rPr lang="en-US" dirty="0"/>
              <a:t> </a:t>
            </a:r>
            <a:r>
              <a:rPr lang="en-US" dirty="0" err="1"/>
              <a:t>myscript.sh</a:t>
            </a:r>
            <a:endParaRPr lang="en-US" dirty="0"/>
          </a:p>
        </p:txBody>
      </p:sp>
      <p:sp>
        <p:nvSpPr>
          <p:cNvPr id="3" name="Title 2">
            <a:extLst>
              <a:ext uri="{FF2B5EF4-FFF2-40B4-BE49-F238E27FC236}">
                <a16:creationId xmlns:a16="http://schemas.microsoft.com/office/drawing/2014/main" id="{AFBC86AE-15D2-E64E-B2C3-8E3C3DF3C0FD}"/>
              </a:ext>
            </a:extLst>
          </p:cNvPr>
          <p:cNvSpPr>
            <a:spLocks noGrp="1"/>
          </p:cNvSpPr>
          <p:nvPr>
            <p:ph type="title"/>
          </p:nvPr>
        </p:nvSpPr>
        <p:spPr>
          <a:xfrm>
            <a:off x="341925" y="75202"/>
            <a:ext cx="8326086" cy="633458"/>
          </a:xfrm>
        </p:spPr>
        <p:txBody>
          <a:bodyPr/>
          <a:lstStyle/>
          <a:p>
            <a:r>
              <a:rPr lang="en-US" dirty="0"/>
              <a:t>Activity 3-2: Discussing File and Directory Permissions</a:t>
            </a:r>
          </a:p>
        </p:txBody>
      </p:sp>
      <p:sp>
        <p:nvSpPr>
          <p:cNvPr id="4" name="Slide Number Placeholder 3">
            <a:extLst>
              <a:ext uri="{FF2B5EF4-FFF2-40B4-BE49-F238E27FC236}">
                <a16:creationId xmlns:a16="http://schemas.microsoft.com/office/drawing/2014/main" id="{20838136-94B7-1A45-AC56-A204E3DDDA60}"/>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Tree>
    <p:extLst>
      <p:ext uri="{BB962C8B-B14F-4D97-AF65-F5344CB8AC3E}">
        <p14:creationId xmlns:p14="http://schemas.microsoft.com/office/powerpoint/2010/main" val="203594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8145B3-1D75-5D41-9B57-4E7F67A8A792}"/>
              </a:ext>
            </a:extLst>
          </p:cNvPr>
          <p:cNvSpPr>
            <a:spLocks noGrp="1"/>
          </p:cNvSpPr>
          <p:nvPr>
            <p:ph idx="1"/>
          </p:nvPr>
        </p:nvSpPr>
        <p:spPr/>
        <p:txBody>
          <a:bodyPr/>
          <a:lstStyle/>
          <a:p>
            <a:r>
              <a:rPr lang="en-US" b="1" dirty="0"/>
              <a:t>Your team lead is tired of receiving help desk tickets to restore deleted files from a directory that contains hundreds of files and subdirectories. She decides to have you fix the problem by making all of the files read-only. How do you change all the files to read-only without having to traverse each directory?</a:t>
            </a:r>
          </a:p>
          <a:p>
            <a:endParaRPr lang="en-US" b="1" dirty="0"/>
          </a:p>
          <a:p>
            <a:r>
              <a:rPr lang="en-US" b="1" dirty="0"/>
              <a:t>ANSWER:</a:t>
            </a:r>
          </a:p>
          <a:p>
            <a:pPr lvl="1"/>
            <a:r>
              <a:rPr lang="en-US" dirty="0" err="1"/>
              <a:t>chmod</a:t>
            </a:r>
            <a:r>
              <a:rPr lang="en-US" dirty="0"/>
              <a:t> -R 644 * —This command changes all files in the current directory to 644 recursively.</a:t>
            </a:r>
          </a:p>
        </p:txBody>
      </p:sp>
      <p:sp>
        <p:nvSpPr>
          <p:cNvPr id="3" name="Title 2">
            <a:extLst>
              <a:ext uri="{FF2B5EF4-FFF2-40B4-BE49-F238E27FC236}">
                <a16:creationId xmlns:a16="http://schemas.microsoft.com/office/drawing/2014/main" id="{AFBC86AE-15D2-E64E-B2C3-8E3C3DF3C0FD}"/>
              </a:ext>
            </a:extLst>
          </p:cNvPr>
          <p:cNvSpPr>
            <a:spLocks noGrp="1"/>
          </p:cNvSpPr>
          <p:nvPr>
            <p:ph type="title"/>
          </p:nvPr>
        </p:nvSpPr>
        <p:spPr/>
        <p:txBody>
          <a:bodyPr/>
          <a:lstStyle/>
          <a:p>
            <a:r>
              <a:rPr lang="en-US" dirty="0"/>
              <a:t>Activity 3-2: Discussing File and Directory Permissions</a:t>
            </a:r>
          </a:p>
        </p:txBody>
      </p:sp>
      <p:sp>
        <p:nvSpPr>
          <p:cNvPr id="4" name="Slide Number Placeholder 3">
            <a:extLst>
              <a:ext uri="{FF2B5EF4-FFF2-40B4-BE49-F238E27FC236}">
                <a16:creationId xmlns:a16="http://schemas.microsoft.com/office/drawing/2014/main" id="{20838136-94B7-1A45-AC56-A204E3DDDA60}"/>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14310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73555BC-2A4E-4585-AB2C-C5016F7B9347}"/>
              </a:ext>
            </a:extLst>
          </p:cNvPr>
          <p:cNvSpPr>
            <a:spLocks noGrp="1"/>
          </p:cNvSpPr>
          <p:nvPr>
            <p:ph idx="1"/>
          </p:nvPr>
        </p:nvSpPr>
        <p:spPr/>
        <p:txBody>
          <a:bodyPr/>
          <a:lstStyle/>
          <a:p>
            <a:r>
              <a:rPr lang="en-US" dirty="0"/>
              <a:t>Chris Mason wants to create files with non-default permissions.</a:t>
            </a:r>
          </a:p>
          <a:p>
            <a:pPr lvl="1"/>
            <a:r>
              <a:rPr lang="en-US" dirty="0"/>
              <a:t>Will be able to share them more easily with co-worker.</a:t>
            </a:r>
          </a:p>
          <a:p>
            <a:r>
              <a:rPr lang="en-US" dirty="0"/>
              <a:t>You'll implement the change for Chris.</a:t>
            </a:r>
          </a:p>
        </p:txBody>
      </p:sp>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Activity: Modifying Default Permissions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761882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EAF4-773D-3B4A-99BC-81BB48A85CF5}"/>
              </a:ext>
            </a:extLst>
          </p:cNvPr>
          <p:cNvSpPr>
            <a:spLocks noGrp="1"/>
          </p:cNvSpPr>
          <p:nvPr>
            <p:ph type="title"/>
          </p:nvPr>
        </p:nvSpPr>
        <p:spPr/>
        <p:txBody>
          <a:bodyPr/>
          <a:lstStyle/>
          <a:p>
            <a:r>
              <a:rPr lang="en-US" dirty="0"/>
              <a:t>Topic B: Modify File and Directory Ownership</a:t>
            </a:r>
          </a:p>
        </p:txBody>
      </p:sp>
      <p:sp>
        <p:nvSpPr>
          <p:cNvPr id="3" name="Slide Number Placeholder 2">
            <a:extLst>
              <a:ext uri="{FF2B5EF4-FFF2-40B4-BE49-F238E27FC236}">
                <a16:creationId xmlns:a16="http://schemas.microsoft.com/office/drawing/2014/main" id="{F97FB89B-8CEB-3949-A539-05228753799A}"/>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4" name="Content Placeholder 3">
            <a:extLst>
              <a:ext uri="{FF2B5EF4-FFF2-40B4-BE49-F238E27FC236}">
                <a16:creationId xmlns:a16="http://schemas.microsoft.com/office/drawing/2014/main" id="{3B895DD3-5403-1A42-8F35-A1944BB20DE3}"/>
              </a:ext>
            </a:extLst>
          </p:cNvPr>
          <p:cNvSpPr>
            <a:spLocks noGrp="1"/>
          </p:cNvSpPr>
          <p:nvPr>
            <p:ph idx="1"/>
          </p:nvPr>
        </p:nvSpPr>
        <p:spPr>
          <a:xfrm>
            <a:off x="1050474" y="804755"/>
            <a:ext cx="7751602" cy="3497740"/>
          </a:xfrm>
        </p:spPr>
        <p:txBody>
          <a:bodyPr/>
          <a:lstStyle/>
          <a:p>
            <a:pPr marL="0" indent="0">
              <a:buNone/>
            </a:pPr>
            <a:r>
              <a:rPr lang="en-US" dirty="0"/>
              <a:t>Exam Objectives: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7703" y="804754"/>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Ownership</a:t>
            </a:r>
          </a:p>
        </p:txBody>
      </p:sp>
      <p:sp>
        <p:nvSpPr>
          <p:cNvPr id="6" name="Text Placeholder 5">
            <a:extLst>
              <a:ext uri="{FF2B5EF4-FFF2-40B4-BE49-F238E27FC236}">
                <a16:creationId xmlns:a16="http://schemas.microsoft.com/office/drawing/2014/main" id="{C690369B-EAC6-4ADF-9680-092A35435989}"/>
              </a:ext>
            </a:extLst>
          </p:cNvPr>
          <p:cNvSpPr>
            <a:spLocks noGrp="1"/>
          </p:cNvSpPr>
          <p:nvPr>
            <p:ph type="body" sz="quarter" idx="13"/>
          </p:nvPr>
        </p:nvSpPr>
        <p:spPr/>
        <p:txBody>
          <a:bodyPr/>
          <a:lstStyle/>
          <a:p>
            <a:r>
              <a:rPr lang="en-US" dirty="0"/>
              <a:t>The property by which a user can apply and modify the permissions of a file or directory.</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5" name="Content Placeholder 4">
            <a:extLst>
              <a:ext uri="{FF2B5EF4-FFF2-40B4-BE49-F238E27FC236}">
                <a16:creationId xmlns:a16="http://schemas.microsoft.com/office/drawing/2014/main" id="{2F2BCCB1-8095-4944-B0E0-92BEC0E54E6B}"/>
              </a:ext>
            </a:extLst>
          </p:cNvPr>
          <p:cNvSpPr>
            <a:spLocks noGrp="1"/>
          </p:cNvSpPr>
          <p:nvPr>
            <p:ph idx="1"/>
          </p:nvPr>
        </p:nvSpPr>
        <p:spPr/>
        <p:txBody>
          <a:bodyPr/>
          <a:lstStyle/>
          <a:p>
            <a:r>
              <a:rPr lang="en-US" dirty="0"/>
              <a:t>First permission context is owner.</a:t>
            </a:r>
          </a:p>
          <a:p>
            <a:r>
              <a:rPr lang="en-US" dirty="0"/>
              <a:t>By default, owner is the user who created the object.</a:t>
            </a:r>
          </a:p>
          <a:p>
            <a:pPr lvl="1"/>
            <a:r>
              <a:rPr lang="en-US" dirty="0"/>
              <a:t>No other user can modify permissions (except root).</a:t>
            </a:r>
          </a:p>
          <a:p>
            <a:r>
              <a:rPr lang="en-US" dirty="0"/>
              <a:t>Owner usually changes r/w/x permissions.</a:t>
            </a:r>
          </a:p>
          <a:p>
            <a:r>
              <a:rPr lang="en-US" dirty="0"/>
              <a:t>Owner can also change advanced/special permissions.</a:t>
            </a:r>
          </a:p>
        </p:txBody>
      </p:sp>
    </p:spTree>
    <p:extLst>
      <p:ext uri="{BB962C8B-B14F-4D97-AF65-F5344CB8AC3E}">
        <p14:creationId xmlns:p14="http://schemas.microsoft.com/office/powerpoint/2010/main" val="260510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chown</a:t>
            </a:r>
            <a:r>
              <a:rPr lang="en-US" dirty="0"/>
              <a:t> Command</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Changes owner, group, or both for a file or directory.</a:t>
            </a:r>
          </a:p>
          <a:p>
            <a:r>
              <a:rPr lang="en-US" dirty="0"/>
              <a:t>You may want other users besides the creator to manage permissions of an object.</a:t>
            </a:r>
          </a:p>
          <a:p>
            <a:endParaRPr lang="en-US" dirty="0"/>
          </a:p>
          <a:p>
            <a:pPr marL="0" indent="0">
              <a:buNone/>
            </a:pPr>
            <a:r>
              <a:rPr lang="en-US" dirty="0">
                <a:latin typeface="Cutive Mono" panose="020B0604020202020204" charset="0"/>
                <a:cs typeface="Courier New" panose="02070309020205020404" pitchFamily="49" charset="0"/>
              </a:rPr>
              <a:t>chown {user name} {file/directory name}</a:t>
            </a:r>
            <a:endParaRPr lang="en-US" sz="1600" dirty="0">
              <a:latin typeface="Cutive Mono" panose="020B0604020202020204" charset="0"/>
              <a:cs typeface="Courier New" panose="02070309020205020404" pitchFamily="49" charset="0"/>
            </a:endParaRPr>
          </a:p>
          <a:p>
            <a:pPr lvl="1"/>
            <a:r>
              <a:rPr lang="en-US" dirty="0"/>
              <a:t>Change owner.</a:t>
            </a:r>
          </a:p>
          <a:p>
            <a:pPr marL="0" indent="0">
              <a:buNone/>
            </a:pPr>
            <a:r>
              <a:rPr lang="en-US" dirty="0">
                <a:latin typeface="Cutive Mono" panose="020B0604020202020204" charset="0"/>
                <a:cs typeface="Courier New" panose="02070309020205020404" pitchFamily="49" charset="0"/>
              </a:rPr>
              <a:t>chown {user name}:{group name} {file/directory name}</a:t>
            </a:r>
            <a:endParaRPr lang="en-US" sz="1600" dirty="0">
              <a:latin typeface="Cutive Mono" panose="020B0604020202020204" charset="0"/>
              <a:cs typeface="Courier New" panose="02070309020205020404" pitchFamily="49" charset="0"/>
            </a:endParaRPr>
          </a:p>
          <a:p>
            <a:pPr lvl="1"/>
            <a:r>
              <a:rPr lang="en-US" dirty="0"/>
              <a:t>Change owner and group.</a:t>
            </a:r>
          </a:p>
          <a:p>
            <a:pPr marL="0" indent="0">
              <a:buNone/>
            </a:pPr>
            <a:r>
              <a:rPr lang="en-US" dirty="0">
                <a:latin typeface="Cutive Mono" panose="020B0604020202020204" charset="0"/>
                <a:cs typeface="Courier New" panose="02070309020205020404" pitchFamily="49" charset="0"/>
              </a:rPr>
              <a:t>chown {user name}: {file/directory name}</a:t>
            </a:r>
            <a:endParaRPr lang="en-US" sz="1600" dirty="0">
              <a:latin typeface="Cutive Mono" panose="020B0604020202020204" charset="0"/>
              <a:cs typeface="Courier New" panose="02070309020205020404" pitchFamily="49" charset="0"/>
            </a:endParaRPr>
          </a:p>
          <a:p>
            <a:pPr lvl="1"/>
            <a:r>
              <a:rPr lang="en-US" dirty="0"/>
              <a:t>Change owner, and change group to specified user's login group.</a:t>
            </a:r>
          </a:p>
          <a:p>
            <a:pPr marL="0" indent="0">
              <a:buNone/>
            </a:pPr>
            <a:r>
              <a:rPr lang="en-US" dirty="0">
                <a:latin typeface="Cutive Mono" panose="020B0604020202020204" charset="0"/>
                <a:cs typeface="Courier New" panose="02070309020205020404" pitchFamily="49" charset="0"/>
              </a:rPr>
              <a:t>chown :{group name} {file/directory name}</a:t>
            </a:r>
            <a:endParaRPr lang="en-US" sz="1600" dirty="0">
              <a:latin typeface="Cutive Mono" panose="020B0604020202020204" charset="0"/>
              <a:cs typeface="Courier New" panose="02070309020205020404" pitchFamily="49" charset="0"/>
            </a:endParaRPr>
          </a:p>
          <a:p>
            <a:pPr lvl="1"/>
            <a:r>
              <a:rPr lang="en-US" dirty="0"/>
              <a:t>Change group.</a:t>
            </a:r>
          </a:p>
        </p:txBody>
      </p:sp>
    </p:spTree>
    <p:extLst>
      <p:ext uri="{BB962C8B-B14F-4D97-AF65-F5344CB8AC3E}">
        <p14:creationId xmlns:p14="http://schemas.microsoft.com/office/powerpoint/2010/main" val="314914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chgrp</a:t>
            </a:r>
            <a:r>
              <a:rPr lang="en-US" dirty="0"/>
              <a:t> Command</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Changes group ownership of a file or directory.</a:t>
            </a:r>
          </a:p>
          <a:p>
            <a:r>
              <a:rPr lang="en-US" dirty="0"/>
              <a:t>Useful for applying permissions to a group.</a:t>
            </a:r>
          </a:p>
        </p:txBody>
      </p:sp>
    </p:spTree>
    <p:extLst>
      <p:ext uri="{BB962C8B-B14F-4D97-AF65-F5344CB8AC3E}">
        <p14:creationId xmlns:p14="http://schemas.microsoft.com/office/powerpoint/2010/main" val="920466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286199-3713-4B01-A62D-14C54E3F35AC}"/>
              </a:ext>
            </a:extLst>
          </p:cNvPr>
          <p:cNvSpPr>
            <a:spLocks noGrp="1"/>
          </p:cNvSpPr>
          <p:nvPr>
            <p:ph type="body" sz="quarter" idx="13"/>
          </p:nvPr>
        </p:nvSpPr>
        <p:spPr/>
        <p:txBody>
          <a:bodyPr/>
          <a:lstStyle/>
          <a:p>
            <a:r>
              <a:rPr lang="en-US" dirty="0"/>
              <a:t>Discussing File and Directory Ownership</a:t>
            </a:r>
          </a:p>
        </p:txBody>
      </p:sp>
      <p:sp>
        <p:nvSpPr>
          <p:cNvPr id="3" name="Slide Number Placeholder 2">
            <a:extLst>
              <a:ext uri="{FF2B5EF4-FFF2-40B4-BE49-F238E27FC236}">
                <a16:creationId xmlns:a16="http://schemas.microsoft.com/office/drawing/2014/main" id="{A5BEAE52-C462-4511-A31B-C590F5B8E17F}"/>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3471417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AA22-73D8-EE4D-8F66-4E2A2A424387}"/>
              </a:ext>
            </a:extLst>
          </p:cNvPr>
          <p:cNvSpPr>
            <a:spLocks noGrp="1"/>
          </p:cNvSpPr>
          <p:nvPr>
            <p:ph idx="1"/>
          </p:nvPr>
        </p:nvSpPr>
        <p:spPr/>
        <p:txBody>
          <a:bodyPr/>
          <a:lstStyle/>
          <a:p>
            <a:r>
              <a:rPr lang="en-US" b="1" dirty="0"/>
              <a:t>A user (Bob Smith—username: </a:t>
            </a:r>
            <a:r>
              <a:rPr lang="en-US" b="1" dirty="0" err="1"/>
              <a:t>bsmith</a:t>
            </a:r>
            <a:r>
              <a:rPr lang="en-US" b="1" dirty="0"/>
              <a:t>) calls you to request that you restore a group of files he accidentally deleted from his home directory. You copy the files for him but he later complains that he can no longer edit the files. What do you need to do so that he can edit his files?</a:t>
            </a:r>
          </a:p>
          <a:p>
            <a:endParaRPr lang="en-US" b="1" dirty="0"/>
          </a:p>
          <a:p>
            <a:r>
              <a:rPr lang="en-US" b="1" dirty="0"/>
              <a:t>ANSWER:</a:t>
            </a:r>
          </a:p>
          <a:p>
            <a:pPr lvl="1"/>
            <a:r>
              <a:rPr lang="en-US" dirty="0"/>
              <a:t>You need to change ownership of the files to him. Change user and group ownership recursively so that Bob owns all files and directories. For example: </a:t>
            </a:r>
            <a:r>
              <a:rPr lang="en-US" dirty="0" err="1"/>
              <a:t>sudo</a:t>
            </a:r>
            <a:r>
              <a:rPr lang="en-US" dirty="0"/>
              <a:t> </a:t>
            </a:r>
            <a:r>
              <a:rPr lang="en-US" dirty="0" err="1"/>
              <a:t>chown</a:t>
            </a:r>
            <a:r>
              <a:rPr lang="en-US" dirty="0"/>
              <a:t> -R </a:t>
            </a:r>
            <a:r>
              <a:rPr lang="en-US" dirty="0" err="1"/>
              <a:t>bsmith:bsmith</a:t>
            </a:r>
            <a:r>
              <a:rPr lang="en-US" dirty="0"/>
              <a:t> *</a:t>
            </a:r>
          </a:p>
          <a:p>
            <a:endParaRPr lang="en-US" dirty="0"/>
          </a:p>
        </p:txBody>
      </p:sp>
      <p:sp>
        <p:nvSpPr>
          <p:cNvPr id="3" name="Title 2">
            <a:extLst>
              <a:ext uri="{FF2B5EF4-FFF2-40B4-BE49-F238E27FC236}">
                <a16:creationId xmlns:a16="http://schemas.microsoft.com/office/drawing/2014/main" id="{9E2F08E9-7C22-5B45-AC79-076034247E59}"/>
              </a:ext>
            </a:extLst>
          </p:cNvPr>
          <p:cNvSpPr>
            <a:spLocks noGrp="1"/>
          </p:cNvSpPr>
          <p:nvPr>
            <p:ph type="title"/>
          </p:nvPr>
        </p:nvSpPr>
        <p:spPr>
          <a:xfrm>
            <a:off x="341924" y="75202"/>
            <a:ext cx="8460151" cy="633458"/>
          </a:xfrm>
        </p:spPr>
        <p:txBody>
          <a:bodyPr/>
          <a:lstStyle/>
          <a:p>
            <a:r>
              <a:rPr lang="en-US" dirty="0"/>
              <a:t>Activity 3-4: Discussing File and Directory Ownership</a:t>
            </a:r>
          </a:p>
        </p:txBody>
      </p:sp>
      <p:sp>
        <p:nvSpPr>
          <p:cNvPr id="4" name="Slide Number Placeholder 3">
            <a:extLst>
              <a:ext uri="{FF2B5EF4-FFF2-40B4-BE49-F238E27FC236}">
                <a16:creationId xmlns:a16="http://schemas.microsoft.com/office/drawing/2014/main" id="{47059E59-0FC9-8943-970E-F5BD495C902B}"/>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417852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Permissions</a:t>
            </a:r>
          </a:p>
        </p:txBody>
      </p:sp>
      <p:sp>
        <p:nvSpPr>
          <p:cNvPr id="6" name="Text Placeholder 5">
            <a:extLst>
              <a:ext uri="{FF2B5EF4-FFF2-40B4-BE49-F238E27FC236}">
                <a16:creationId xmlns:a16="http://schemas.microsoft.com/office/drawing/2014/main" id="{4364E111-5502-49B5-9558-090651883A4D}"/>
              </a:ext>
            </a:extLst>
          </p:cNvPr>
          <p:cNvSpPr>
            <a:spLocks noGrp="1"/>
          </p:cNvSpPr>
          <p:nvPr>
            <p:ph type="body" sz="quarter" idx="13"/>
          </p:nvPr>
        </p:nvSpPr>
        <p:spPr/>
        <p:txBody>
          <a:bodyPr/>
          <a:lstStyle/>
          <a:p>
            <a:r>
              <a:rPr lang="en-US" dirty="0"/>
              <a:t>Access rights assigned to users, which enable them to access or modify certain files and directories.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3C5C45AB-EBAB-4E9C-9218-1F24263558D8}"/>
              </a:ext>
            </a:extLst>
          </p:cNvPr>
          <p:cNvSpPr>
            <a:spLocks noGrp="1"/>
          </p:cNvSpPr>
          <p:nvPr>
            <p:ph idx="1"/>
          </p:nvPr>
        </p:nvSpPr>
        <p:spPr/>
        <p:txBody>
          <a:bodyPr/>
          <a:lstStyle/>
          <a:p>
            <a:r>
              <a:rPr lang="en-US" dirty="0"/>
              <a:t>Can be set at different levels and for different access contexts.</a:t>
            </a:r>
          </a:p>
          <a:p>
            <a:r>
              <a:rPr lang="en-US" dirty="0"/>
              <a:t>Enable you to configure who can and can't access an object.</a:t>
            </a:r>
          </a:p>
          <a:p>
            <a:r>
              <a:rPr lang="en-US" dirty="0"/>
              <a:t>Controlling access through permissions mitigates risk.</a:t>
            </a:r>
          </a:p>
          <a:p>
            <a:pPr lvl="1"/>
            <a:r>
              <a:rPr lang="en-US" dirty="0"/>
              <a:t>Users only have access to what they need, and no more.</a:t>
            </a:r>
          </a:p>
        </p:txBody>
      </p:sp>
    </p:spTree>
    <p:extLst>
      <p:ext uri="{BB962C8B-B14F-4D97-AF65-F5344CB8AC3E}">
        <p14:creationId xmlns:p14="http://schemas.microsoft.com/office/powerpoint/2010/main" val="128184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AA22-73D8-EE4D-8F66-4E2A2A424387}"/>
              </a:ext>
            </a:extLst>
          </p:cNvPr>
          <p:cNvSpPr>
            <a:spLocks noGrp="1"/>
          </p:cNvSpPr>
          <p:nvPr>
            <p:ph idx="1"/>
          </p:nvPr>
        </p:nvSpPr>
        <p:spPr>
          <a:xfrm>
            <a:off x="341923" y="708660"/>
            <a:ext cx="8460152" cy="3701556"/>
          </a:xfrm>
        </p:spPr>
        <p:txBody>
          <a:bodyPr/>
          <a:lstStyle/>
          <a:p>
            <a:r>
              <a:rPr lang="en-US" sz="1600" b="1" dirty="0"/>
              <a:t>Gina wants to share some marketing files with two other members of her team but doesn't want them to access those files in her home directory. She also wants the directory and its files to only be available to the Marketing group. What steps can you take as an administrator to accomplish this request?</a:t>
            </a:r>
          </a:p>
          <a:p>
            <a:endParaRPr lang="en-US" sz="1600" b="1" dirty="0"/>
          </a:p>
          <a:p>
            <a:r>
              <a:rPr lang="en-US" sz="1600" b="1" dirty="0"/>
              <a:t>ANSWER:</a:t>
            </a:r>
          </a:p>
          <a:p>
            <a:pPr lvl="1"/>
            <a:r>
              <a:rPr lang="en-US" sz="1500" dirty="0"/>
              <a:t>1) You need to create a new group (mkt): </a:t>
            </a:r>
            <a:r>
              <a:rPr lang="en-US" sz="1500" dirty="0" err="1"/>
              <a:t>sudo</a:t>
            </a:r>
            <a:r>
              <a:rPr lang="en-US" sz="1500" dirty="0"/>
              <a:t> </a:t>
            </a:r>
            <a:r>
              <a:rPr lang="en-US" sz="1500" dirty="0" err="1"/>
              <a:t>groupadd</a:t>
            </a:r>
            <a:r>
              <a:rPr lang="en-US" sz="1500" dirty="0"/>
              <a:t> mkt 2) Add users to the group: </a:t>
            </a:r>
            <a:r>
              <a:rPr lang="en-US" sz="1500" dirty="0" err="1"/>
              <a:t>sudo</a:t>
            </a:r>
            <a:r>
              <a:rPr lang="en-US" sz="1500" dirty="0"/>
              <a:t> </a:t>
            </a:r>
            <a:r>
              <a:rPr lang="en-US" sz="1500" dirty="0" err="1"/>
              <a:t>usermod</a:t>
            </a:r>
            <a:r>
              <a:rPr lang="en-US" sz="1500" dirty="0"/>
              <a:t> -</a:t>
            </a:r>
            <a:r>
              <a:rPr lang="en-US" sz="1500" dirty="0" err="1"/>
              <a:t>aG</a:t>
            </a:r>
            <a:r>
              <a:rPr lang="en-US" sz="1500" dirty="0"/>
              <a:t> mkt </a:t>
            </a:r>
            <a:r>
              <a:rPr lang="en-US" sz="1500" dirty="0" err="1"/>
              <a:t>gina</a:t>
            </a:r>
            <a:r>
              <a:rPr lang="en-US" sz="1500" dirty="0"/>
              <a:t> </a:t>
            </a:r>
            <a:r>
              <a:rPr lang="en-US" sz="1500" dirty="0" err="1"/>
              <a:t>linda</a:t>
            </a:r>
            <a:r>
              <a:rPr lang="en-US" sz="1500" dirty="0"/>
              <a:t> mark 3) Create the shared directory: </a:t>
            </a:r>
            <a:r>
              <a:rPr lang="en-US" sz="1500" dirty="0" err="1"/>
              <a:t>sudo</a:t>
            </a:r>
            <a:r>
              <a:rPr lang="en-US" sz="1500" dirty="0"/>
              <a:t> </a:t>
            </a:r>
            <a:r>
              <a:rPr lang="en-US" sz="1500" dirty="0" err="1"/>
              <a:t>mkdir</a:t>
            </a:r>
            <a:r>
              <a:rPr lang="en-US" sz="1500" dirty="0"/>
              <a:t> /opt/marketing 4) Change group ownership to mkt: </a:t>
            </a:r>
            <a:r>
              <a:rPr lang="en-US" sz="1500" dirty="0" err="1"/>
              <a:t>sudo</a:t>
            </a:r>
            <a:r>
              <a:rPr lang="en-US" sz="1500" dirty="0"/>
              <a:t> </a:t>
            </a:r>
            <a:r>
              <a:rPr lang="en-US" sz="1500" dirty="0" err="1"/>
              <a:t>chgrp</a:t>
            </a:r>
            <a:r>
              <a:rPr lang="en-US" sz="1500" dirty="0"/>
              <a:t> mkt /opt/marketing 5) Change permissions so that the Marketing group has full control of the directory and its contents and remove everyone else: </a:t>
            </a:r>
            <a:r>
              <a:rPr lang="en-US" sz="1500" dirty="0" err="1"/>
              <a:t>sudo</a:t>
            </a:r>
            <a:r>
              <a:rPr lang="en-US" sz="1500" dirty="0"/>
              <a:t> </a:t>
            </a:r>
            <a:r>
              <a:rPr lang="en-US" sz="1500" dirty="0" err="1"/>
              <a:t>chmod</a:t>
            </a:r>
            <a:r>
              <a:rPr lang="en-US" sz="1500" dirty="0"/>
              <a:t> 770 /opt/marketing</a:t>
            </a:r>
          </a:p>
        </p:txBody>
      </p:sp>
      <p:sp>
        <p:nvSpPr>
          <p:cNvPr id="3" name="Title 2">
            <a:extLst>
              <a:ext uri="{FF2B5EF4-FFF2-40B4-BE49-F238E27FC236}">
                <a16:creationId xmlns:a16="http://schemas.microsoft.com/office/drawing/2014/main" id="{9E2F08E9-7C22-5B45-AC79-076034247E59}"/>
              </a:ext>
            </a:extLst>
          </p:cNvPr>
          <p:cNvSpPr>
            <a:spLocks noGrp="1"/>
          </p:cNvSpPr>
          <p:nvPr>
            <p:ph type="title"/>
          </p:nvPr>
        </p:nvSpPr>
        <p:spPr>
          <a:xfrm>
            <a:off x="341924" y="75202"/>
            <a:ext cx="8460151" cy="633458"/>
          </a:xfrm>
        </p:spPr>
        <p:txBody>
          <a:bodyPr/>
          <a:lstStyle/>
          <a:p>
            <a:r>
              <a:rPr lang="en-US" dirty="0"/>
              <a:t>Activity 3-4: Discussing File and Directory Ownership</a:t>
            </a:r>
          </a:p>
        </p:txBody>
      </p:sp>
      <p:sp>
        <p:nvSpPr>
          <p:cNvPr id="4" name="Slide Number Placeholder 3">
            <a:extLst>
              <a:ext uri="{FF2B5EF4-FFF2-40B4-BE49-F238E27FC236}">
                <a16:creationId xmlns:a16="http://schemas.microsoft.com/office/drawing/2014/main" id="{47059E59-0FC9-8943-970E-F5BD495C902B}"/>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Tree>
    <p:extLst>
      <p:ext uri="{BB962C8B-B14F-4D97-AF65-F5344CB8AC3E}">
        <p14:creationId xmlns:p14="http://schemas.microsoft.com/office/powerpoint/2010/main" val="25209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AA22-73D8-EE4D-8F66-4E2A2A424387}"/>
              </a:ext>
            </a:extLst>
          </p:cNvPr>
          <p:cNvSpPr>
            <a:spLocks noGrp="1"/>
          </p:cNvSpPr>
          <p:nvPr>
            <p:ph idx="1"/>
          </p:nvPr>
        </p:nvSpPr>
        <p:spPr/>
        <p:txBody>
          <a:bodyPr/>
          <a:lstStyle/>
          <a:p>
            <a:r>
              <a:rPr lang="en-US" b="1" dirty="0"/>
              <a:t>What command is equivalent to issuing </a:t>
            </a:r>
            <a:r>
              <a:rPr lang="en-US" b="1" dirty="0" err="1"/>
              <a:t>chown</a:t>
            </a:r>
            <a:r>
              <a:rPr lang="en-US" b="1" dirty="0"/>
              <a:t> :</a:t>
            </a:r>
            <a:r>
              <a:rPr lang="en-US" b="1" dirty="0" err="1"/>
              <a:t>mygrp</a:t>
            </a:r>
            <a:r>
              <a:rPr lang="en-US" b="1" dirty="0"/>
              <a:t> file1?</a:t>
            </a:r>
          </a:p>
          <a:p>
            <a:endParaRPr lang="en-US" b="1" dirty="0"/>
          </a:p>
          <a:p>
            <a:r>
              <a:rPr lang="en-US" b="1" dirty="0"/>
              <a:t>ANSWER:</a:t>
            </a:r>
          </a:p>
          <a:p>
            <a:pPr lvl="1"/>
            <a:r>
              <a:rPr lang="en-US" dirty="0" err="1"/>
              <a:t>chgrp</a:t>
            </a:r>
            <a:r>
              <a:rPr lang="en-US" dirty="0"/>
              <a:t> </a:t>
            </a:r>
            <a:r>
              <a:rPr lang="en-US" dirty="0" err="1"/>
              <a:t>mygrp</a:t>
            </a:r>
            <a:r>
              <a:rPr lang="en-US" dirty="0"/>
              <a:t> file1 —Both commands change the file's group to </a:t>
            </a:r>
            <a:r>
              <a:rPr lang="en-US" dirty="0" err="1"/>
              <a:t>mygrp</a:t>
            </a:r>
            <a:r>
              <a:rPr lang="en-US" dirty="0"/>
              <a:t> without changing the owner.</a:t>
            </a:r>
          </a:p>
          <a:p>
            <a:endParaRPr lang="en-US" dirty="0"/>
          </a:p>
        </p:txBody>
      </p:sp>
      <p:sp>
        <p:nvSpPr>
          <p:cNvPr id="3" name="Title 2">
            <a:extLst>
              <a:ext uri="{FF2B5EF4-FFF2-40B4-BE49-F238E27FC236}">
                <a16:creationId xmlns:a16="http://schemas.microsoft.com/office/drawing/2014/main" id="{9E2F08E9-7C22-5B45-AC79-076034247E59}"/>
              </a:ext>
            </a:extLst>
          </p:cNvPr>
          <p:cNvSpPr>
            <a:spLocks noGrp="1"/>
          </p:cNvSpPr>
          <p:nvPr>
            <p:ph type="title"/>
          </p:nvPr>
        </p:nvSpPr>
        <p:spPr>
          <a:xfrm>
            <a:off x="341924" y="75202"/>
            <a:ext cx="8460151" cy="633458"/>
          </a:xfrm>
        </p:spPr>
        <p:txBody>
          <a:bodyPr/>
          <a:lstStyle/>
          <a:p>
            <a:r>
              <a:rPr lang="en-US" dirty="0"/>
              <a:t>Activity 3-4: Discussing File and Directory Ownership</a:t>
            </a:r>
          </a:p>
        </p:txBody>
      </p:sp>
      <p:sp>
        <p:nvSpPr>
          <p:cNvPr id="4" name="Slide Number Placeholder 3">
            <a:extLst>
              <a:ext uri="{FF2B5EF4-FFF2-40B4-BE49-F238E27FC236}">
                <a16:creationId xmlns:a16="http://schemas.microsoft.com/office/drawing/2014/main" id="{47059E59-0FC9-8943-970E-F5BD495C902B}"/>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403649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AA22-73D8-EE4D-8F66-4E2A2A424387}"/>
              </a:ext>
            </a:extLst>
          </p:cNvPr>
          <p:cNvSpPr>
            <a:spLocks noGrp="1"/>
          </p:cNvSpPr>
          <p:nvPr>
            <p:ph idx="1"/>
          </p:nvPr>
        </p:nvSpPr>
        <p:spPr/>
        <p:txBody>
          <a:bodyPr/>
          <a:lstStyle/>
          <a:p>
            <a:r>
              <a:rPr lang="en-US" b="1" dirty="0"/>
              <a:t>As an administrator, you've created a shared directory and made the necessary permissions changes to allow a group of users access to that directory. You've also added users to the group. When a user (</a:t>
            </a:r>
            <a:r>
              <a:rPr lang="en-US" b="1" dirty="0" err="1"/>
              <a:t>susan</a:t>
            </a:r>
            <a:r>
              <a:rPr lang="en-US" b="1" dirty="0"/>
              <a:t>) who is a member of the group creates a file in the shared directory, what user and group permissions will the new file have?</a:t>
            </a:r>
          </a:p>
          <a:p>
            <a:endParaRPr lang="en-US" b="1" dirty="0"/>
          </a:p>
          <a:p>
            <a:r>
              <a:rPr lang="en-US" b="1" dirty="0"/>
              <a:t>ANSWER:</a:t>
            </a:r>
          </a:p>
          <a:p>
            <a:pPr lvl="1"/>
            <a:r>
              <a:rPr lang="en-US" dirty="0"/>
              <a:t>The file's user and group ownership will both be </a:t>
            </a:r>
            <a:r>
              <a:rPr lang="en-US" dirty="0" err="1"/>
              <a:t>susan</a:t>
            </a:r>
            <a:r>
              <a:rPr lang="en-US" dirty="0"/>
              <a:t>.</a:t>
            </a:r>
          </a:p>
        </p:txBody>
      </p:sp>
      <p:sp>
        <p:nvSpPr>
          <p:cNvPr id="3" name="Title 2">
            <a:extLst>
              <a:ext uri="{FF2B5EF4-FFF2-40B4-BE49-F238E27FC236}">
                <a16:creationId xmlns:a16="http://schemas.microsoft.com/office/drawing/2014/main" id="{9E2F08E9-7C22-5B45-AC79-076034247E59}"/>
              </a:ext>
            </a:extLst>
          </p:cNvPr>
          <p:cNvSpPr>
            <a:spLocks noGrp="1"/>
          </p:cNvSpPr>
          <p:nvPr>
            <p:ph type="title"/>
          </p:nvPr>
        </p:nvSpPr>
        <p:spPr>
          <a:xfrm>
            <a:off x="341924" y="75202"/>
            <a:ext cx="8460151" cy="633458"/>
          </a:xfrm>
        </p:spPr>
        <p:txBody>
          <a:bodyPr/>
          <a:lstStyle/>
          <a:p>
            <a:r>
              <a:rPr lang="en-US" dirty="0"/>
              <a:t>Activity 3-4: Discussing File and Directory Ownership</a:t>
            </a:r>
          </a:p>
        </p:txBody>
      </p:sp>
      <p:sp>
        <p:nvSpPr>
          <p:cNvPr id="4" name="Slide Number Placeholder 3">
            <a:extLst>
              <a:ext uri="{FF2B5EF4-FFF2-40B4-BE49-F238E27FC236}">
                <a16:creationId xmlns:a16="http://schemas.microsoft.com/office/drawing/2014/main" id="{47059E59-0FC9-8943-970E-F5BD495C902B}"/>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27811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3AA22-73D8-EE4D-8F66-4E2A2A424387}"/>
              </a:ext>
            </a:extLst>
          </p:cNvPr>
          <p:cNvSpPr>
            <a:spLocks noGrp="1"/>
          </p:cNvSpPr>
          <p:nvPr>
            <p:ph idx="1"/>
          </p:nvPr>
        </p:nvSpPr>
        <p:spPr/>
        <p:txBody>
          <a:bodyPr/>
          <a:lstStyle/>
          <a:p>
            <a:r>
              <a:rPr lang="en-US" b="1" dirty="0"/>
              <a:t>What must a user do in a shared directory to ensure that each group member has full read and write access to files they create?</a:t>
            </a:r>
          </a:p>
          <a:p>
            <a:endParaRPr lang="en-US" b="1" dirty="0"/>
          </a:p>
          <a:p>
            <a:r>
              <a:rPr lang="en-US" b="1" dirty="0"/>
              <a:t>ANSWER:</a:t>
            </a:r>
          </a:p>
          <a:p>
            <a:pPr lvl="1"/>
            <a:r>
              <a:rPr lang="en-US" dirty="0"/>
              <a:t>Change the group ownership to the group: </a:t>
            </a:r>
            <a:r>
              <a:rPr lang="en-US" dirty="0" err="1"/>
              <a:t>chgrp</a:t>
            </a:r>
            <a:r>
              <a:rPr lang="en-US" dirty="0"/>
              <a:t> accounting </a:t>
            </a:r>
            <a:r>
              <a:rPr lang="en-US" dirty="0" err="1"/>
              <a:t>salaries.txt</a:t>
            </a:r>
            <a:r>
              <a:rPr lang="en-US" dirty="0"/>
              <a:t> —The user doesn't have to be root or use </a:t>
            </a:r>
            <a:r>
              <a:rPr lang="en-US" dirty="0" err="1"/>
              <a:t>sudo</a:t>
            </a:r>
            <a:r>
              <a:rPr lang="en-US" dirty="0"/>
              <a:t> to change group ownership because the file creator is the file's user and group owner, and therefore may change its permissions at will.</a:t>
            </a:r>
          </a:p>
        </p:txBody>
      </p:sp>
      <p:sp>
        <p:nvSpPr>
          <p:cNvPr id="3" name="Title 2">
            <a:extLst>
              <a:ext uri="{FF2B5EF4-FFF2-40B4-BE49-F238E27FC236}">
                <a16:creationId xmlns:a16="http://schemas.microsoft.com/office/drawing/2014/main" id="{9E2F08E9-7C22-5B45-AC79-076034247E59}"/>
              </a:ext>
            </a:extLst>
          </p:cNvPr>
          <p:cNvSpPr>
            <a:spLocks noGrp="1"/>
          </p:cNvSpPr>
          <p:nvPr>
            <p:ph type="title"/>
          </p:nvPr>
        </p:nvSpPr>
        <p:spPr>
          <a:xfrm>
            <a:off x="341924" y="75202"/>
            <a:ext cx="8460151" cy="633458"/>
          </a:xfrm>
        </p:spPr>
        <p:txBody>
          <a:bodyPr/>
          <a:lstStyle/>
          <a:p>
            <a:r>
              <a:rPr lang="en-US" dirty="0"/>
              <a:t>Activity 3-4: Discussing File and Directory Ownership</a:t>
            </a:r>
          </a:p>
        </p:txBody>
      </p:sp>
      <p:sp>
        <p:nvSpPr>
          <p:cNvPr id="4" name="Slide Number Placeholder 3">
            <a:extLst>
              <a:ext uri="{FF2B5EF4-FFF2-40B4-BE49-F238E27FC236}">
                <a16:creationId xmlns:a16="http://schemas.microsoft.com/office/drawing/2014/main" id="{47059E59-0FC9-8943-970E-F5BD495C902B}"/>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348533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0B633DB-7A04-4475-B04F-9B7C8CD02F1D}"/>
              </a:ext>
            </a:extLst>
          </p:cNvPr>
          <p:cNvSpPr>
            <a:spLocks noGrp="1"/>
          </p:cNvSpPr>
          <p:nvPr>
            <p:ph idx="1"/>
          </p:nvPr>
        </p:nvSpPr>
        <p:spPr/>
        <p:txBody>
          <a:bodyPr/>
          <a:lstStyle/>
          <a:p>
            <a:r>
              <a:rPr lang="en-US" dirty="0"/>
              <a:t>You'll create a Graphics department directory.</a:t>
            </a:r>
          </a:p>
          <a:p>
            <a:pPr lvl="1"/>
            <a:r>
              <a:rPr lang="en-US" dirty="0"/>
              <a:t>Members can store content here.</a:t>
            </a:r>
          </a:p>
          <a:p>
            <a:r>
              <a:rPr lang="en-US" dirty="0"/>
              <a:t>You'll configure ownership and group associations for directory and files.</a:t>
            </a:r>
          </a:p>
        </p:txBody>
      </p:sp>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Activity: Modifying File and Directory Ownership</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Tree>
    <p:extLst>
      <p:ext uri="{BB962C8B-B14F-4D97-AF65-F5344CB8AC3E}">
        <p14:creationId xmlns:p14="http://schemas.microsoft.com/office/powerpoint/2010/main" val="1624441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93E7-58C1-4D4E-B7C1-BE78866FF2BD}"/>
              </a:ext>
            </a:extLst>
          </p:cNvPr>
          <p:cNvSpPr>
            <a:spLocks noGrp="1"/>
          </p:cNvSpPr>
          <p:nvPr>
            <p:ph type="title"/>
          </p:nvPr>
        </p:nvSpPr>
        <p:spPr/>
        <p:txBody>
          <a:bodyPr/>
          <a:lstStyle/>
          <a:p>
            <a:r>
              <a:rPr lang="en-US" dirty="0"/>
              <a:t>Topic C: Configure Special Permissions and Attributes</a:t>
            </a:r>
          </a:p>
        </p:txBody>
      </p:sp>
      <p:sp>
        <p:nvSpPr>
          <p:cNvPr id="3" name="Slide Number Placeholder 2">
            <a:extLst>
              <a:ext uri="{FF2B5EF4-FFF2-40B4-BE49-F238E27FC236}">
                <a16:creationId xmlns:a16="http://schemas.microsoft.com/office/drawing/2014/main" id="{FF66A992-5D3E-6E46-A431-9750E41099DB}"/>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4" name="Content Placeholder 3">
            <a:extLst>
              <a:ext uri="{FF2B5EF4-FFF2-40B4-BE49-F238E27FC236}">
                <a16:creationId xmlns:a16="http://schemas.microsoft.com/office/drawing/2014/main" id="{A003D565-B0CE-0641-83EB-8A0E57631B46}"/>
              </a:ext>
            </a:extLst>
          </p:cNvPr>
          <p:cNvSpPr>
            <a:spLocks noGrp="1"/>
          </p:cNvSpPr>
          <p:nvPr>
            <p:ph idx="1"/>
          </p:nvPr>
        </p:nvSpPr>
        <p:spPr>
          <a:xfrm>
            <a:off x="1052186" y="804753"/>
            <a:ext cx="7749890" cy="3497741"/>
          </a:xfrm>
        </p:spPr>
        <p:txBody>
          <a:bodyPr/>
          <a:lstStyle/>
          <a:p>
            <a:pPr marL="0" indent="0">
              <a:buNone/>
            </a:pPr>
            <a:r>
              <a:rPr lang="en-US" dirty="0"/>
              <a:t>Exam Objectives: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9416" y="80475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369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Special Permissions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sz="1600" dirty="0"/>
              <a:t>Used when normal permissions are inadequate.</a:t>
            </a:r>
          </a:p>
          <a:p>
            <a:r>
              <a:rPr lang="en-US" sz="1600" dirty="0"/>
              <a:t>Less privileged users execute file by assuming privileges of file's owner/group.</a:t>
            </a:r>
          </a:p>
          <a:p>
            <a:r>
              <a:rPr lang="en-US" sz="1600" dirty="0"/>
              <a:t>Enables user to assume high-level privileges in a limited context.</a:t>
            </a:r>
          </a:p>
        </p:txBody>
      </p:sp>
    </p:spTree>
    <p:extLst>
      <p:ext uri="{BB962C8B-B14F-4D97-AF65-F5344CB8AC3E}">
        <p14:creationId xmlns:p14="http://schemas.microsoft.com/office/powerpoint/2010/main" val="778055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SUID and SGID Permissions</a:t>
            </a:r>
          </a:p>
        </p:txBody>
      </p:sp>
      <p:sp>
        <p:nvSpPr>
          <p:cNvPr id="6" name="Text Placeholder 5">
            <a:extLst>
              <a:ext uri="{FF2B5EF4-FFF2-40B4-BE49-F238E27FC236}">
                <a16:creationId xmlns:a16="http://schemas.microsoft.com/office/drawing/2014/main" id="{C9EC7624-4738-420C-83D6-D5C29864B707}"/>
              </a:ext>
            </a:extLst>
          </p:cNvPr>
          <p:cNvSpPr>
            <a:spLocks noGrp="1"/>
          </p:cNvSpPr>
          <p:nvPr>
            <p:ph type="body" sz="quarter" idx="13"/>
          </p:nvPr>
        </p:nvSpPr>
        <p:spPr/>
        <p:txBody>
          <a:bodyPr/>
          <a:lstStyle/>
          <a:p>
            <a:r>
              <a:rPr lang="en-US" dirty="0"/>
              <a:t>SUID/SGID: The permissions that allow a user to assume the file owner's/group's privileges.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5" name="Content Placeholder 4">
            <a:extLst>
              <a:ext uri="{FF2B5EF4-FFF2-40B4-BE49-F238E27FC236}">
                <a16:creationId xmlns:a16="http://schemas.microsoft.com/office/drawing/2014/main" id="{13E30371-6921-48D0-A422-269AE7F4F4DE}"/>
              </a:ext>
            </a:extLst>
          </p:cNvPr>
          <p:cNvSpPr>
            <a:spLocks noGrp="1"/>
          </p:cNvSpPr>
          <p:nvPr>
            <p:ph idx="1"/>
          </p:nvPr>
        </p:nvSpPr>
        <p:spPr/>
        <p:txBody>
          <a:bodyPr/>
          <a:lstStyle/>
          <a:p>
            <a:r>
              <a:rPr lang="en-US" sz="1400" dirty="0"/>
              <a:t>SUID: Certain executables require access to additional resources.</a:t>
            </a:r>
          </a:p>
          <a:p>
            <a:pPr lvl="1"/>
            <a:r>
              <a:rPr lang="en-US" sz="1200" dirty="0"/>
              <a:t>User may not have explicit permission to these.</a:t>
            </a:r>
          </a:p>
          <a:p>
            <a:r>
              <a:rPr lang="en-US" sz="1400" dirty="0"/>
              <a:t>The </a:t>
            </a:r>
            <a:r>
              <a:rPr lang="en-US" sz="1400" dirty="0" err="1">
                <a:latin typeface="Cutive Mono" panose="020B0604020202020204" charset="0"/>
                <a:cs typeface="Courier New" panose="02070309020205020404" pitchFamily="49" charset="0"/>
              </a:rPr>
              <a:t>passwd</a:t>
            </a:r>
            <a:r>
              <a:rPr lang="en-US" sz="1400" dirty="0"/>
              <a:t> command is configured so users will execute it as root (owner).</a:t>
            </a:r>
          </a:p>
          <a:p>
            <a:pPr lvl="1"/>
            <a:r>
              <a:rPr lang="en-US" sz="1200" dirty="0"/>
              <a:t>Gives user permission to access additional resources.</a:t>
            </a:r>
            <a:endParaRPr lang="en-US" sz="1400" dirty="0"/>
          </a:p>
          <a:p>
            <a:r>
              <a:rPr lang="en-US" sz="1400" dirty="0"/>
              <a:t>SGID can also be set on directories.</a:t>
            </a:r>
          </a:p>
          <a:p>
            <a:pPr lvl="1"/>
            <a:r>
              <a:rPr lang="en-US" sz="1200" dirty="0"/>
              <a:t>Subdirectories inherit SGID permission.</a:t>
            </a:r>
          </a:p>
          <a:p>
            <a:pPr lvl="1"/>
            <a:r>
              <a:rPr lang="en-US" sz="1200" dirty="0"/>
              <a:t>New files/subdirectories inherit directory's group ID, not group ID of creator.</a:t>
            </a:r>
          </a:p>
          <a:p>
            <a:r>
              <a:rPr lang="en-US" sz="1400" dirty="0"/>
              <a:t>Inheritance is useful in shared environments.</a:t>
            </a:r>
          </a:p>
          <a:p>
            <a:pPr lvl="1"/>
            <a:r>
              <a:rPr lang="en-US" sz="1200" dirty="0"/>
              <a:t>Users don't need to change groups when creating objects.</a:t>
            </a:r>
          </a:p>
          <a:p>
            <a:r>
              <a:rPr lang="en-US" sz="1400" dirty="0"/>
              <a:t>SGID doesn't apply to existing or moved objects.</a:t>
            </a:r>
          </a:p>
          <a:p>
            <a:r>
              <a:rPr lang="en-US" sz="1400" dirty="0"/>
              <a:t>Use </a:t>
            </a:r>
            <a:r>
              <a:rPr lang="en-US" sz="1400" dirty="0">
                <a:latin typeface="Cutive Mono" panose="020B0604020202020204" charset="0"/>
                <a:cs typeface="Courier New" panose="02070309020205020404" pitchFamily="49" charset="0"/>
              </a:rPr>
              <a:t>chmod</a:t>
            </a:r>
            <a:r>
              <a:rPr lang="en-US" sz="1400" dirty="0"/>
              <a:t> to set either SUID or SGID.</a:t>
            </a:r>
          </a:p>
          <a:p>
            <a:r>
              <a:rPr lang="en-US" sz="1400" dirty="0"/>
              <a:t>Look for </a:t>
            </a:r>
            <a:r>
              <a:rPr lang="en-US" sz="1400" dirty="0">
                <a:latin typeface="Cutive Mono" panose="020B0604020202020204" charset="0"/>
                <a:cs typeface="Courier New" panose="02070309020205020404" pitchFamily="49" charset="0"/>
              </a:rPr>
              <a:t>s</a:t>
            </a:r>
            <a:r>
              <a:rPr lang="en-US" sz="1400" dirty="0"/>
              <a:t> permission when using </a:t>
            </a:r>
            <a:r>
              <a:rPr lang="en-US" sz="1400" dirty="0">
                <a:latin typeface="Cutive Mono" panose="020B0604020202020204" charset="0"/>
                <a:cs typeface="Courier New" panose="02070309020205020404" pitchFamily="49" charset="0"/>
              </a:rPr>
              <a:t>ls –al</a:t>
            </a:r>
            <a:r>
              <a:rPr lang="en-US" sz="1400" dirty="0"/>
              <a:t> command.</a:t>
            </a:r>
          </a:p>
        </p:txBody>
      </p:sp>
    </p:spTree>
    <p:extLst>
      <p:ext uri="{BB962C8B-B14F-4D97-AF65-F5344CB8AC3E}">
        <p14:creationId xmlns:p14="http://schemas.microsoft.com/office/powerpoint/2010/main" val="2818132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BAC-D368-C048-9E8D-CC61621FEB8E}"/>
              </a:ext>
            </a:extLst>
          </p:cNvPr>
          <p:cNvSpPr>
            <a:spLocks noGrp="1"/>
          </p:cNvSpPr>
          <p:nvPr>
            <p:ph type="title"/>
          </p:nvPr>
        </p:nvSpPr>
        <p:spPr/>
        <p:txBody>
          <a:bodyPr/>
          <a:lstStyle/>
          <a:p>
            <a:r>
              <a:rPr lang="en-US" dirty="0"/>
              <a:t>Example of SGID</a:t>
            </a:r>
          </a:p>
        </p:txBody>
      </p:sp>
      <p:sp>
        <p:nvSpPr>
          <p:cNvPr id="3" name="Slide Number Placeholder 2">
            <a:extLst>
              <a:ext uri="{FF2B5EF4-FFF2-40B4-BE49-F238E27FC236}">
                <a16:creationId xmlns:a16="http://schemas.microsoft.com/office/drawing/2014/main" id="{03BD0486-AEB8-BB46-80CB-1BBCB9B200D2}"/>
              </a:ext>
            </a:extLst>
          </p:cNvPr>
          <p:cNvSpPr>
            <a:spLocks noGrp="1"/>
          </p:cNvSpPr>
          <p:nvPr>
            <p:ph type="sldNum" sz="quarter" idx="4"/>
          </p:nvPr>
        </p:nvSpPr>
        <p:spPr/>
        <p:txBody>
          <a:bodyPr/>
          <a:lstStyle/>
          <a:p>
            <a:fld id="{2066355A-084C-D24E-9AD2-7E4FC41EA627}" type="slidenum">
              <a:rPr lang="en-US" smtClean="0"/>
              <a:pPr/>
              <a:t>38</a:t>
            </a:fld>
            <a:endParaRPr lang="en-US" dirty="0"/>
          </a:p>
        </p:txBody>
      </p:sp>
      <p:pic>
        <p:nvPicPr>
          <p:cNvPr id="15" name="Picture 14">
            <a:extLst>
              <a:ext uri="{FF2B5EF4-FFF2-40B4-BE49-F238E27FC236}">
                <a16:creationId xmlns:a16="http://schemas.microsoft.com/office/drawing/2014/main" id="{5AD5D07B-E86A-47D8-AB89-063CBA72F0B0}"/>
              </a:ext>
            </a:extLst>
          </p:cNvPr>
          <p:cNvPicPr>
            <a:picLocks noChangeAspect="1"/>
          </p:cNvPicPr>
          <p:nvPr/>
        </p:nvPicPr>
        <p:blipFill>
          <a:blip r:embed="rId2"/>
          <a:stretch>
            <a:fillRect/>
          </a:stretch>
        </p:blipFill>
        <p:spPr>
          <a:xfrm>
            <a:off x="2525868" y="708660"/>
            <a:ext cx="4092264" cy="3863970"/>
          </a:xfrm>
          <a:prstGeom prst="rect">
            <a:avLst/>
          </a:prstGeom>
        </p:spPr>
      </p:pic>
    </p:spTree>
    <p:extLst>
      <p:ext uri="{BB962C8B-B14F-4D97-AF65-F5344CB8AC3E}">
        <p14:creationId xmlns:p14="http://schemas.microsoft.com/office/powerpoint/2010/main" val="2642122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a:t>Sticky Bit</a:t>
            </a:r>
            <a:endParaRPr lang="en-US" dirty="0"/>
          </a:p>
        </p:txBody>
      </p:sp>
      <p:sp>
        <p:nvSpPr>
          <p:cNvPr id="6" name="Text Placeholder 5">
            <a:extLst>
              <a:ext uri="{FF2B5EF4-FFF2-40B4-BE49-F238E27FC236}">
                <a16:creationId xmlns:a16="http://schemas.microsoft.com/office/drawing/2014/main" id="{CD23987A-CC11-478B-9C7C-3C30389A7C53}"/>
              </a:ext>
            </a:extLst>
          </p:cNvPr>
          <p:cNvSpPr>
            <a:spLocks noGrp="1"/>
          </p:cNvSpPr>
          <p:nvPr>
            <p:ph type="body" sz="quarter" idx="13"/>
          </p:nvPr>
        </p:nvSpPr>
        <p:spPr/>
        <p:txBody>
          <a:bodyPr/>
          <a:lstStyle/>
          <a:p>
            <a:r>
              <a:rPr lang="en-US" dirty="0"/>
              <a:t>A special permission bit that provides protection for files in a directory.</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5" name="Content Placeholder 4">
            <a:extLst>
              <a:ext uri="{FF2B5EF4-FFF2-40B4-BE49-F238E27FC236}">
                <a16:creationId xmlns:a16="http://schemas.microsoft.com/office/drawing/2014/main" id="{00F2564A-5283-43BF-B0E5-BA675F5D5BF7}"/>
              </a:ext>
            </a:extLst>
          </p:cNvPr>
          <p:cNvSpPr>
            <a:spLocks noGrp="1"/>
          </p:cNvSpPr>
          <p:nvPr>
            <p:ph idx="1"/>
          </p:nvPr>
        </p:nvSpPr>
        <p:spPr/>
        <p:txBody>
          <a:bodyPr/>
          <a:lstStyle/>
          <a:p>
            <a:r>
              <a:rPr lang="en-US" dirty="0"/>
              <a:t>Only owner or root can delete the object.</a:t>
            </a:r>
          </a:p>
          <a:p>
            <a:pPr lvl="1"/>
            <a:r>
              <a:rPr lang="en-US" dirty="0"/>
              <a:t>Otherwise, users with write/execute permissions can delete the object.</a:t>
            </a:r>
          </a:p>
          <a:p>
            <a:r>
              <a:rPr lang="en-US" dirty="0"/>
              <a:t>Ensures users can't delete, but can still write/execute.</a:t>
            </a:r>
          </a:p>
          <a:p>
            <a:r>
              <a:rPr lang="en-US" dirty="0"/>
              <a:t>Set with </a:t>
            </a:r>
            <a:r>
              <a:rPr lang="en-US" dirty="0">
                <a:latin typeface="Cutive Mono" panose="020B0604020202020204" charset="0"/>
                <a:cs typeface="Courier New" panose="02070309020205020404" pitchFamily="49" charset="0"/>
              </a:rPr>
              <a:t>chmod</a:t>
            </a:r>
            <a:r>
              <a:rPr lang="en-US" dirty="0"/>
              <a:t> command.</a:t>
            </a:r>
          </a:p>
          <a:p>
            <a:r>
              <a:rPr lang="en-US" dirty="0"/>
              <a:t>Indicated by </a:t>
            </a:r>
            <a:r>
              <a:rPr lang="en-US" dirty="0">
                <a:latin typeface="Cutive Mono" panose="020B0604020202020204" charset="0"/>
                <a:cs typeface="Courier New" panose="02070309020205020404" pitchFamily="49" charset="0"/>
              </a:rPr>
              <a:t>t</a:t>
            </a:r>
            <a:r>
              <a:rPr lang="en-US" dirty="0"/>
              <a:t> or </a:t>
            </a:r>
            <a:r>
              <a:rPr lang="en-US" dirty="0">
                <a:latin typeface="Cutive Mono" panose="020B0604020202020204" charset="0"/>
                <a:cs typeface="Courier New" panose="02070309020205020404" pitchFamily="49" charset="0"/>
              </a:rPr>
              <a:t>T</a:t>
            </a:r>
            <a:r>
              <a:rPr lang="en-US" dirty="0"/>
              <a:t> in other execute position when using </a:t>
            </a:r>
            <a:r>
              <a:rPr lang="en-US" dirty="0">
                <a:latin typeface="Cutive Mono" panose="020B0604020202020204" charset="0"/>
                <a:cs typeface="Courier New" panose="02070309020205020404" pitchFamily="49" charset="0"/>
              </a:rPr>
              <a:t>ls -al</a:t>
            </a:r>
            <a:endParaRPr lang="en-US" dirty="0"/>
          </a:p>
        </p:txBody>
      </p:sp>
    </p:spTree>
    <p:extLst>
      <p:ext uri="{BB962C8B-B14F-4D97-AF65-F5344CB8AC3E}">
        <p14:creationId xmlns:p14="http://schemas.microsoft.com/office/powerpoint/2010/main" val="296805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Permission Attributes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a:t>
            </a:fld>
            <a:endParaRPr lang="en-US" dirty="0"/>
          </a:p>
        </p:txBody>
      </p:sp>
      <p:graphicFrame>
        <p:nvGraphicFramePr>
          <p:cNvPr id="5" name="Group 23">
            <a:extLst>
              <a:ext uri="{FF2B5EF4-FFF2-40B4-BE49-F238E27FC236}">
                <a16:creationId xmlns:a16="http://schemas.microsoft.com/office/drawing/2014/main" id="{86D7DDBF-1404-4B9B-91C7-10CBFC608F1A}"/>
              </a:ext>
            </a:extLst>
          </p:cNvPr>
          <p:cNvGraphicFramePr>
            <a:graphicFrameLocks noGrp="1"/>
          </p:cNvGraphicFramePr>
          <p:nvPr>
            <p:extLst>
              <p:ext uri="{D42A27DB-BD31-4B8C-83A1-F6EECF244321}">
                <p14:modId xmlns:p14="http://schemas.microsoft.com/office/powerpoint/2010/main" val="4181883131"/>
              </p:ext>
            </p:extLst>
          </p:nvPr>
        </p:nvGraphicFramePr>
        <p:xfrm>
          <a:off x="609259" y="1585183"/>
          <a:ext cx="7920901" cy="1973133"/>
        </p:xfrm>
        <a:graphic>
          <a:graphicData uri="http://schemas.openxmlformats.org/drawingml/2006/table">
            <a:tbl>
              <a:tblPr/>
              <a:tblGrid>
                <a:gridCol w="1502821">
                  <a:extLst>
                    <a:ext uri="{9D8B030D-6E8A-4147-A177-3AD203B41FA5}">
                      <a16:colId xmlns:a16="http://schemas.microsoft.com/office/drawing/2014/main" val="20000"/>
                    </a:ext>
                  </a:extLst>
                </a:gridCol>
                <a:gridCol w="6418080">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Attribute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Calibri"/>
                        </a:rPr>
                        <a:t>Read</a:t>
                      </a:r>
                      <a:r>
                        <a:rPr kumimoji="0" lang="en-US" sz="1200" b="1" i="0" u="none" strike="noStrike" cap="none" normalizeH="0" baseline="0" dirty="0">
                          <a:ln>
                            <a:noFill/>
                          </a:ln>
                          <a:solidFill>
                            <a:schemeClr val="tx1">
                              <a:lumMod val="85000"/>
                              <a:lumOff val="15000"/>
                            </a:schemeClr>
                          </a:solidFill>
                          <a:effectLst/>
                          <a:latin typeface="Calibri"/>
                          <a:cs typeface="Calibri"/>
                        </a:rPr>
                        <a:t> </a:t>
                      </a:r>
                      <a:r>
                        <a:rPr kumimoji="0" lang="en-US" sz="1200" b="1" i="0" u="none" strike="noStrike" cap="none" normalizeH="0" baseline="0" dirty="0">
                          <a:ln>
                            <a:noFill/>
                          </a:ln>
                          <a:solidFill>
                            <a:schemeClr val="tx1">
                              <a:lumMod val="85000"/>
                              <a:lumOff val="15000"/>
                            </a:schemeClr>
                          </a:solidFill>
                          <a:effectLst/>
                          <a:latin typeface="+mn-lt"/>
                          <a:cs typeface="Calibri"/>
                        </a:rPr>
                        <a:t>(</a:t>
                      </a:r>
                      <a:r>
                        <a:rPr kumimoji="0" lang="en-US" sz="1200" b="1"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r</a:t>
                      </a:r>
                      <a:r>
                        <a:rPr kumimoji="0" lang="en-US" sz="1200" b="1" i="0" u="none" strike="noStrike" cap="none" normalizeH="0" baseline="0" dirty="0">
                          <a:ln>
                            <a:noFill/>
                          </a:ln>
                          <a:solidFill>
                            <a:schemeClr val="tx1">
                              <a:lumMod val="85000"/>
                              <a:lumOff val="15000"/>
                            </a:schemeClr>
                          </a:solidFill>
                          <a:effectLst/>
                          <a:latin typeface="+mn-lt"/>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Files: Access and view contents of a file.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Directories: List contents of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Write</a:t>
                      </a:r>
                      <a:r>
                        <a:rPr kumimoji="0" lang="en-US" sz="1200" b="1"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a:t>
                      </a: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w</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Files: Save changes to a file.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Directories: Create, rename, delete files in directory (requires execute).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Execute</a:t>
                      </a:r>
                      <a:r>
                        <a:rPr kumimoji="0" lang="en-US" sz="1200" b="1"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a:t>
                      </a:r>
                      <a:r>
                        <a:rPr kumimoji="0" lang="en-US" sz="1200" b="1"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x</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Files: Run a software file.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Directories: Access directory, execute file from directory, perform task on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52552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File Attributes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Further determine how system interacts with files.</a:t>
            </a:r>
          </a:p>
          <a:p>
            <a:r>
              <a:rPr lang="en-US" dirty="0"/>
              <a:t>Go beyond typical permissions.</a:t>
            </a:r>
          </a:p>
          <a:p>
            <a:pPr lvl="1"/>
            <a:r>
              <a:rPr lang="en-US" dirty="0"/>
              <a:t>More granular control over what system is/is not allowed to do.</a:t>
            </a:r>
          </a:p>
          <a:p>
            <a:r>
              <a:rPr lang="en-US" dirty="0"/>
              <a:t>There are many attributes.</a:t>
            </a:r>
          </a:p>
          <a:p>
            <a:r>
              <a:rPr lang="en-US" dirty="0"/>
              <a:t>Examples:</a:t>
            </a:r>
          </a:p>
          <a:p>
            <a:pPr lvl="1"/>
            <a:r>
              <a:rPr lang="en-US" dirty="0"/>
              <a:t>Only allow file to be opened in append mode.</a:t>
            </a:r>
          </a:p>
          <a:p>
            <a:pPr lvl="1"/>
            <a:r>
              <a:rPr lang="en-US" dirty="0"/>
              <a:t>Automatically compress file.</a:t>
            </a:r>
          </a:p>
          <a:p>
            <a:pPr lvl="1"/>
            <a:r>
              <a:rPr lang="en-US" dirty="0"/>
              <a:t>Save file if it is deleted.</a:t>
            </a:r>
          </a:p>
          <a:p>
            <a:pPr lvl="1"/>
            <a:r>
              <a:rPr lang="en-US" dirty="0"/>
              <a:t>Make file immutable.</a:t>
            </a:r>
          </a:p>
        </p:txBody>
      </p:sp>
    </p:spTree>
    <p:extLst>
      <p:ext uri="{BB962C8B-B14F-4D97-AF65-F5344CB8AC3E}">
        <p14:creationId xmlns:p14="http://schemas.microsoft.com/office/powerpoint/2010/main" val="333117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Immutable Flag</a:t>
            </a:r>
          </a:p>
        </p:txBody>
      </p:sp>
      <p:sp>
        <p:nvSpPr>
          <p:cNvPr id="6" name="Text Placeholder 5">
            <a:extLst>
              <a:ext uri="{FF2B5EF4-FFF2-40B4-BE49-F238E27FC236}">
                <a16:creationId xmlns:a16="http://schemas.microsoft.com/office/drawing/2014/main" id="{A07BEB9F-4A83-4690-9C71-1A28C787276C}"/>
              </a:ext>
            </a:extLst>
          </p:cNvPr>
          <p:cNvSpPr>
            <a:spLocks noGrp="1"/>
          </p:cNvSpPr>
          <p:nvPr>
            <p:ph type="body" sz="quarter" idx="13"/>
          </p:nvPr>
        </p:nvSpPr>
        <p:spPr/>
        <p:txBody>
          <a:bodyPr/>
          <a:lstStyle/>
          <a:p>
            <a:r>
              <a:rPr lang="en-US" dirty="0"/>
              <a:t>An attribute of a file or directory that prevents it from being modified, even by the root user.</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5" name="Content Placeholder 4">
            <a:extLst>
              <a:ext uri="{FF2B5EF4-FFF2-40B4-BE49-F238E27FC236}">
                <a16:creationId xmlns:a16="http://schemas.microsoft.com/office/drawing/2014/main" id="{2EEDB38D-F815-498C-A5EF-DC64E3E38A35}"/>
              </a:ext>
            </a:extLst>
          </p:cNvPr>
          <p:cNvSpPr>
            <a:spLocks noGrp="1"/>
          </p:cNvSpPr>
          <p:nvPr>
            <p:ph idx="1"/>
          </p:nvPr>
        </p:nvSpPr>
        <p:spPr/>
        <p:txBody>
          <a:bodyPr/>
          <a:lstStyle/>
          <a:p>
            <a:r>
              <a:rPr lang="en-US" dirty="0"/>
              <a:t>No one can rename, delete, or write to the file.</a:t>
            </a:r>
          </a:p>
          <a:p>
            <a:r>
              <a:rPr lang="en-US" dirty="0"/>
              <a:t>Useful for sensitive, critical files that don't change much.</a:t>
            </a:r>
          </a:p>
          <a:p>
            <a:pPr lvl="1"/>
            <a:r>
              <a:rPr lang="en-US" dirty="0"/>
              <a:t>Careless user or errant process can't modify the file.</a:t>
            </a:r>
          </a:p>
          <a:p>
            <a:r>
              <a:rPr lang="en-US" dirty="0"/>
              <a:t>Flag not set on all files.</a:t>
            </a:r>
          </a:p>
          <a:p>
            <a:pPr lvl="1"/>
            <a:r>
              <a:rPr lang="en-US" dirty="0"/>
              <a:t>One directory can have a mix of mutable/immutable files.</a:t>
            </a:r>
          </a:p>
          <a:p>
            <a:pPr lvl="1"/>
            <a:r>
              <a:rPr lang="en-US" dirty="0"/>
              <a:t>Immutable subdirectory can have mutable files.</a:t>
            </a:r>
          </a:p>
          <a:p>
            <a:r>
              <a:rPr lang="en-US" dirty="0"/>
              <a:t>Lowercase </a:t>
            </a:r>
            <a:r>
              <a:rPr lang="en-US" dirty="0">
                <a:latin typeface="Cutive Mono" panose="020B0604020202020204" charset="0"/>
                <a:cs typeface="Courier New" panose="02070309020205020404" pitchFamily="49" charset="0"/>
              </a:rPr>
              <a:t>i</a:t>
            </a:r>
            <a:r>
              <a:rPr lang="en-US" dirty="0"/>
              <a:t> indicates flag is set.</a:t>
            </a:r>
          </a:p>
        </p:txBody>
      </p:sp>
    </p:spTree>
    <p:extLst>
      <p:ext uri="{BB962C8B-B14F-4D97-AF65-F5344CB8AC3E}">
        <p14:creationId xmlns:p14="http://schemas.microsoft.com/office/powerpoint/2010/main" val="1981375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lsattr</a:t>
            </a:r>
            <a:r>
              <a:rPr lang="en-US" dirty="0"/>
              <a:t> Command (Slide 1 of 2)</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Used to list attributes of files/directories.</a:t>
            </a:r>
          </a:p>
        </p:txBody>
      </p:sp>
      <p:graphicFrame>
        <p:nvGraphicFramePr>
          <p:cNvPr id="5" name="Group 23">
            <a:extLst>
              <a:ext uri="{FF2B5EF4-FFF2-40B4-BE49-F238E27FC236}">
                <a16:creationId xmlns:a16="http://schemas.microsoft.com/office/drawing/2014/main" id="{61A88A34-1BBD-49F1-87F5-5D155210D85E}"/>
              </a:ext>
            </a:extLst>
          </p:cNvPr>
          <p:cNvGraphicFramePr>
            <a:graphicFrameLocks noGrp="1"/>
          </p:cNvGraphicFramePr>
          <p:nvPr>
            <p:extLst>
              <p:ext uri="{D42A27DB-BD31-4B8C-83A1-F6EECF244321}">
                <p14:modId xmlns:p14="http://schemas.microsoft.com/office/powerpoint/2010/main" val="8027318"/>
              </p:ext>
            </p:extLst>
          </p:nvPr>
        </p:nvGraphicFramePr>
        <p:xfrm>
          <a:off x="1344501" y="1876218"/>
          <a:ext cx="6454999" cy="1775848"/>
        </p:xfrm>
        <a:graphic>
          <a:graphicData uri="http://schemas.openxmlformats.org/drawingml/2006/table">
            <a:tbl>
              <a:tblPr/>
              <a:tblGrid>
                <a:gridCol w="1355558">
                  <a:extLst>
                    <a:ext uri="{9D8B030D-6E8A-4147-A177-3AD203B41FA5}">
                      <a16:colId xmlns:a16="http://schemas.microsoft.com/office/drawing/2014/main" val="20000"/>
                    </a:ext>
                  </a:extLst>
                </a:gridCol>
                <a:gridCol w="509944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-R</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Recursively list attributes of directories and their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-a</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List all files in directories.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-d</a:t>
                      </a:r>
                      <a:endParaRPr kumimoji="0" lang="en-US" sz="1200" b="0" i="0" u="none" strike="noStrike" cap="none" normalizeH="0" baseline="0" dirty="0">
                        <a:ln>
                          <a:noFill/>
                        </a:ln>
                        <a:solidFill>
                          <a:schemeClr val="tx1">
                            <a:lumMod val="85000"/>
                            <a:lumOff val="15000"/>
                          </a:schemeClr>
                        </a:solidFill>
                        <a:effectLst/>
                        <a:latin typeface="+mn-lt"/>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List directories like files, instead of their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List version number of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09709962"/>
                  </a:ext>
                </a:extLst>
              </a:tr>
            </a:tbl>
          </a:graphicData>
        </a:graphic>
      </p:graphicFrame>
    </p:spTree>
    <p:extLst>
      <p:ext uri="{BB962C8B-B14F-4D97-AF65-F5344CB8AC3E}">
        <p14:creationId xmlns:p14="http://schemas.microsoft.com/office/powerpoint/2010/main" val="60744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4C0D-3C31-4DE3-823A-ED6F370AF0DD}"/>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lsattr</a:t>
            </a:r>
            <a:r>
              <a:rPr lang="en-US" dirty="0"/>
              <a:t> Command (Slide 2 of 2)</a:t>
            </a:r>
          </a:p>
        </p:txBody>
      </p:sp>
      <p:sp>
        <p:nvSpPr>
          <p:cNvPr id="3" name="Slide Number Placeholder 2">
            <a:extLst>
              <a:ext uri="{FF2B5EF4-FFF2-40B4-BE49-F238E27FC236}">
                <a16:creationId xmlns:a16="http://schemas.microsoft.com/office/drawing/2014/main" id="{439E02DE-489E-48F5-A72C-9CE90E2BB28B}"/>
              </a:ext>
            </a:extLst>
          </p:cNvPr>
          <p:cNvSpPr>
            <a:spLocks noGrp="1"/>
          </p:cNvSpPr>
          <p:nvPr>
            <p:ph type="sldNum" sz="quarter" idx="4"/>
          </p:nvPr>
        </p:nvSpPr>
        <p:spPr/>
        <p:txBody>
          <a:bodyPr/>
          <a:lstStyle/>
          <a:p>
            <a:fld id="{2066355A-084C-D24E-9AD2-7E4FC41EA627}" type="slidenum">
              <a:rPr lang="en-US" smtClean="0"/>
              <a:pPr/>
              <a:t>43</a:t>
            </a:fld>
            <a:endParaRPr lang="en-US" dirty="0"/>
          </a:p>
        </p:txBody>
      </p:sp>
      <p:pic>
        <p:nvPicPr>
          <p:cNvPr id="5" name="Picture 4">
            <a:extLst>
              <a:ext uri="{FF2B5EF4-FFF2-40B4-BE49-F238E27FC236}">
                <a16:creationId xmlns:a16="http://schemas.microsoft.com/office/drawing/2014/main" id="{20FCAC2E-C2B6-45C6-B5BC-9F79EA227D99}"/>
              </a:ext>
            </a:extLst>
          </p:cNvPr>
          <p:cNvPicPr>
            <a:picLocks noChangeAspect="1"/>
          </p:cNvPicPr>
          <p:nvPr/>
        </p:nvPicPr>
        <p:blipFill>
          <a:blip r:embed="rId2"/>
          <a:stretch>
            <a:fillRect/>
          </a:stretch>
        </p:blipFill>
        <p:spPr>
          <a:xfrm>
            <a:off x="1396034" y="1106942"/>
            <a:ext cx="6351933" cy="3072026"/>
          </a:xfrm>
          <a:prstGeom prst="rect">
            <a:avLst/>
          </a:prstGeom>
        </p:spPr>
      </p:pic>
    </p:spTree>
    <p:extLst>
      <p:ext uri="{BB962C8B-B14F-4D97-AF65-F5344CB8AC3E}">
        <p14:creationId xmlns:p14="http://schemas.microsoft.com/office/powerpoint/2010/main" val="41258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chattr</a:t>
            </a:r>
            <a:r>
              <a:rPr lang="en-US" dirty="0"/>
              <a:t> Command</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Used to change file/directory attributes.</a:t>
            </a:r>
          </a:p>
        </p:txBody>
      </p:sp>
      <p:graphicFrame>
        <p:nvGraphicFramePr>
          <p:cNvPr id="5" name="Group 23">
            <a:extLst>
              <a:ext uri="{FF2B5EF4-FFF2-40B4-BE49-F238E27FC236}">
                <a16:creationId xmlns:a16="http://schemas.microsoft.com/office/drawing/2014/main" id="{5F47742D-9EEB-4FFB-9291-65162E8D0832}"/>
              </a:ext>
            </a:extLst>
          </p:cNvPr>
          <p:cNvGraphicFramePr>
            <a:graphicFrameLocks noGrp="1"/>
          </p:cNvGraphicFramePr>
          <p:nvPr>
            <p:extLst>
              <p:ext uri="{D42A27DB-BD31-4B8C-83A1-F6EECF244321}">
                <p14:modId xmlns:p14="http://schemas.microsoft.com/office/powerpoint/2010/main" val="2387847127"/>
              </p:ext>
            </p:extLst>
          </p:nvPr>
        </p:nvGraphicFramePr>
        <p:xfrm>
          <a:off x="1344501" y="1876218"/>
          <a:ext cx="6454999" cy="1775848"/>
        </p:xfrm>
        <a:graphic>
          <a:graphicData uri="http://schemas.openxmlformats.org/drawingml/2006/table">
            <a:tbl>
              <a:tblPr/>
              <a:tblGrid>
                <a:gridCol w="1355558">
                  <a:extLst>
                    <a:ext uri="{9D8B030D-6E8A-4147-A177-3AD203B41FA5}">
                      <a16:colId xmlns:a16="http://schemas.microsoft.com/office/drawing/2014/main" val="20000"/>
                    </a:ext>
                  </a:extLst>
                </a:gridCol>
                <a:gridCol w="509944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-R</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Recursively change attributes of directories and their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-v {version}</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Set version number of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+i</a:t>
                      </a:r>
                      <a:endParaRPr kumimoji="0" lang="en-US" sz="1200" b="0" i="0" u="none" strike="noStrike" cap="none" normalizeH="0" baseline="0" dirty="0">
                        <a:ln>
                          <a:noFill/>
                        </a:ln>
                        <a:solidFill>
                          <a:schemeClr val="tx1">
                            <a:lumMod val="85000"/>
                            <a:lumOff val="15000"/>
                          </a:schemeClr>
                        </a:solidFill>
                        <a:effectLst/>
                        <a:latin typeface="+mn-lt"/>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Mark file as immutable.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Remove immutable attribute.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09709962"/>
                  </a:ext>
                </a:extLst>
              </a:tr>
            </a:tbl>
          </a:graphicData>
        </a:graphic>
      </p:graphicFrame>
    </p:spTree>
    <p:extLst>
      <p:ext uri="{BB962C8B-B14F-4D97-AF65-F5344CB8AC3E}">
        <p14:creationId xmlns:p14="http://schemas.microsoft.com/office/powerpoint/2010/main" val="149357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Access Control Lists</a:t>
            </a:r>
          </a:p>
        </p:txBody>
      </p:sp>
      <p:sp>
        <p:nvSpPr>
          <p:cNvPr id="6" name="Text Placeholder 5">
            <a:extLst>
              <a:ext uri="{FF2B5EF4-FFF2-40B4-BE49-F238E27FC236}">
                <a16:creationId xmlns:a16="http://schemas.microsoft.com/office/drawing/2014/main" id="{FADDC42E-E276-47AE-B0B4-C6F9BBAED05D}"/>
              </a:ext>
            </a:extLst>
          </p:cNvPr>
          <p:cNvSpPr>
            <a:spLocks noGrp="1"/>
          </p:cNvSpPr>
          <p:nvPr>
            <p:ph type="body" sz="quarter" idx="13"/>
          </p:nvPr>
        </p:nvSpPr>
        <p:spPr/>
        <p:txBody>
          <a:bodyPr/>
          <a:lstStyle/>
          <a:p>
            <a:r>
              <a:rPr lang="en-US" dirty="0"/>
              <a:t>A list of permissions attached to an object.</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
        <p:nvSpPr>
          <p:cNvPr id="5" name="Content Placeholder 4">
            <a:extLst>
              <a:ext uri="{FF2B5EF4-FFF2-40B4-BE49-F238E27FC236}">
                <a16:creationId xmlns:a16="http://schemas.microsoft.com/office/drawing/2014/main" id="{60849DB5-EAEA-4F6B-ACDE-3B6475A68B5A}"/>
              </a:ext>
            </a:extLst>
          </p:cNvPr>
          <p:cNvSpPr>
            <a:spLocks noGrp="1"/>
          </p:cNvSpPr>
          <p:nvPr>
            <p:ph idx="1"/>
          </p:nvPr>
        </p:nvSpPr>
        <p:spPr/>
        <p:txBody>
          <a:bodyPr/>
          <a:lstStyle/>
          <a:p>
            <a:r>
              <a:rPr lang="en-US" sz="1600" dirty="0"/>
              <a:t>Can be used when traditional permissions don't suffice.</a:t>
            </a:r>
          </a:p>
          <a:p>
            <a:r>
              <a:rPr lang="en-US" sz="1600" dirty="0"/>
              <a:t>Enable you to assign permissions to individual users and groups.</a:t>
            </a:r>
          </a:p>
          <a:p>
            <a:pPr lvl="1"/>
            <a:r>
              <a:rPr lang="en-US" sz="1400" dirty="0"/>
              <a:t>Even when user/groups don't correspond to object's owner/group.</a:t>
            </a:r>
          </a:p>
          <a:p>
            <a:r>
              <a:rPr lang="en-US" sz="1600" dirty="0"/>
              <a:t>Example: Group 1 needs </a:t>
            </a:r>
            <a:r>
              <a:rPr lang="en-US" sz="1600" dirty="0">
                <a:latin typeface="Cutive Mono" panose="020B0604020202020204" charset="0"/>
              </a:rPr>
              <a:t>r/w/x</a:t>
            </a:r>
            <a:r>
              <a:rPr lang="en-US" sz="1600" dirty="0"/>
              <a:t> to a directory and Group 2 needs </a:t>
            </a:r>
            <a:r>
              <a:rPr lang="en-US" sz="1600" dirty="0">
                <a:latin typeface="Cutive Mono" panose="020B0604020202020204" charset="0"/>
              </a:rPr>
              <a:t>r/x</a:t>
            </a:r>
          </a:p>
          <a:p>
            <a:pPr lvl="1"/>
            <a:r>
              <a:rPr lang="en-US" sz="1400" dirty="0"/>
              <a:t>You can get more granular with controlling access.</a:t>
            </a:r>
          </a:p>
        </p:txBody>
      </p:sp>
    </p:spTree>
    <p:extLst>
      <p:ext uri="{BB962C8B-B14F-4D97-AF65-F5344CB8AC3E}">
        <p14:creationId xmlns:p14="http://schemas.microsoft.com/office/powerpoint/2010/main" val="3178489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getfacl</a:t>
            </a:r>
            <a:r>
              <a:rPr lang="en-US" dirty="0"/>
              <a:t> Command (Slide 1 of 2)</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Used to retrieve ACLs of files and directories.</a:t>
            </a:r>
          </a:p>
          <a:p>
            <a:r>
              <a:rPr lang="en-US" dirty="0"/>
              <a:t>Output shows metadata about file and permissions info.</a:t>
            </a:r>
          </a:p>
        </p:txBody>
      </p:sp>
    </p:spTree>
    <p:extLst>
      <p:ext uri="{BB962C8B-B14F-4D97-AF65-F5344CB8AC3E}">
        <p14:creationId xmlns:p14="http://schemas.microsoft.com/office/powerpoint/2010/main" val="62049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82B388-9E03-4BEB-B9DE-093CA0A8B9E0}"/>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getfacl</a:t>
            </a:r>
            <a:r>
              <a:rPr lang="en-US" dirty="0"/>
              <a:t> Command (Slide 2 of 2)</a:t>
            </a:r>
          </a:p>
        </p:txBody>
      </p:sp>
      <p:sp>
        <p:nvSpPr>
          <p:cNvPr id="3" name="Slide Number Placeholder 2">
            <a:extLst>
              <a:ext uri="{FF2B5EF4-FFF2-40B4-BE49-F238E27FC236}">
                <a16:creationId xmlns:a16="http://schemas.microsoft.com/office/drawing/2014/main" id="{AD3E1BDF-4EE1-4325-8DC0-ADB76D2ED173}"/>
              </a:ext>
            </a:extLst>
          </p:cNvPr>
          <p:cNvSpPr>
            <a:spLocks noGrp="1"/>
          </p:cNvSpPr>
          <p:nvPr>
            <p:ph type="sldNum" sz="quarter" idx="4"/>
          </p:nvPr>
        </p:nvSpPr>
        <p:spPr/>
        <p:txBody>
          <a:bodyPr/>
          <a:lstStyle/>
          <a:p>
            <a:fld id="{2066355A-084C-D24E-9AD2-7E4FC41EA627}" type="slidenum">
              <a:rPr lang="en-US" smtClean="0"/>
              <a:pPr/>
              <a:t>47</a:t>
            </a:fld>
            <a:endParaRPr lang="en-US" dirty="0"/>
          </a:p>
        </p:txBody>
      </p:sp>
      <p:pic>
        <p:nvPicPr>
          <p:cNvPr id="4" name="Picture 3">
            <a:extLst>
              <a:ext uri="{FF2B5EF4-FFF2-40B4-BE49-F238E27FC236}">
                <a16:creationId xmlns:a16="http://schemas.microsoft.com/office/drawing/2014/main" id="{3F6C9B85-B5CF-4B88-97C7-9C96B99E9F45}"/>
              </a:ext>
            </a:extLst>
          </p:cNvPr>
          <p:cNvPicPr>
            <a:picLocks noChangeAspect="1"/>
          </p:cNvPicPr>
          <p:nvPr/>
        </p:nvPicPr>
        <p:blipFill>
          <a:blip r:embed="rId2"/>
          <a:stretch>
            <a:fillRect/>
          </a:stretch>
        </p:blipFill>
        <p:spPr>
          <a:xfrm>
            <a:off x="1263355" y="1042773"/>
            <a:ext cx="6617291" cy="3200363"/>
          </a:xfrm>
          <a:prstGeom prst="rect">
            <a:avLst/>
          </a:prstGeom>
        </p:spPr>
      </p:pic>
    </p:spTree>
    <p:extLst>
      <p:ext uri="{BB962C8B-B14F-4D97-AF65-F5344CB8AC3E}">
        <p14:creationId xmlns:p14="http://schemas.microsoft.com/office/powerpoint/2010/main" val="1414547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setfacl</a:t>
            </a:r>
            <a:r>
              <a:rPr lang="en-US" dirty="0"/>
              <a:t> Command</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Used to change permissions associated with file/directory ACLs.</a:t>
            </a:r>
          </a:p>
        </p:txBody>
      </p:sp>
      <p:graphicFrame>
        <p:nvGraphicFramePr>
          <p:cNvPr id="5" name="Group 23">
            <a:extLst>
              <a:ext uri="{FF2B5EF4-FFF2-40B4-BE49-F238E27FC236}">
                <a16:creationId xmlns:a16="http://schemas.microsoft.com/office/drawing/2014/main" id="{5A34985C-391D-4797-B2DD-60BAC870CE00}"/>
              </a:ext>
            </a:extLst>
          </p:cNvPr>
          <p:cNvGraphicFramePr>
            <a:graphicFrameLocks noGrp="1"/>
          </p:cNvGraphicFramePr>
          <p:nvPr>
            <p:extLst>
              <p:ext uri="{D42A27DB-BD31-4B8C-83A1-F6EECF244321}">
                <p14:modId xmlns:p14="http://schemas.microsoft.com/office/powerpoint/2010/main" val="3183429240"/>
              </p:ext>
            </p:extLst>
          </p:nvPr>
        </p:nvGraphicFramePr>
        <p:xfrm>
          <a:off x="1344501" y="1876218"/>
          <a:ext cx="6454999" cy="2121120"/>
        </p:xfrm>
        <a:graphic>
          <a:graphicData uri="http://schemas.openxmlformats.org/drawingml/2006/table">
            <a:tbl>
              <a:tblPr/>
              <a:tblGrid>
                <a:gridCol w="1355558">
                  <a:extLst>
                    <a:ext uri="{9D8B030D-6E8A-4147-A177-3AD203B41FA5}">
                      <a16:colId xmlns:a16="http://schemas.microsoft.com/office/drawing/2014/main" val="20000"/>
                    </a:ext>
                  </a:extLst>
                </a:gridCol>
                <a:gridCol w="509944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-R</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Recursively set ACL options for directories and their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-s</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Set ACL of an object/replace existing ACL.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-m</a:t>
                      </a:r>
                      <a:endParaRPr kumimoji="0" lang="en-US" sz="1200" b="0" i="0" u="none" strike="noStrike" cap="none" normalizeH="0" baseline="0" dirty="0">
                        <a:ln>
                          <a:noFill/>
                        </a:ln>
                        <a:solidFill>
                          <a:schemeClr val="tx1">
                            <a:lumMod val="85000"/>
                            <a:lumOff val="15000"/>
                          </a:schemeClr>
                        </a:solidFill>
                        <a:effectLst/>
                        <a:latin typeface="+mn-lt"/>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Modify existing ACL.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Remove entries from existing ACL.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09709962"/>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Remove all ACL entries.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03233310"/>
                  </a:ext>
                </a:extLst>
              </a:tr>
            </a:tbl>
          </a:graphicData>
        </a:graphic>
      </p:graphicFrame>
    </p:spTree>
    <p:extLst>
      <p:ext uri="{BB962C8B-B14F-4D97-AF65-F5344CB8AC3E}">
        <p14:creationId xmlns:p14="http://schemas.microsoft.com/office/powerpoint/2010/main" val="4239945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0C26EC-0191-4F02-A7FC-09FAB04181EB}"/>
              </a:ext>
            </a:extLst>
          </p:cNvPr>
          <p:cNvSpPr>
            <a:spLocks noGrp="1"/>
          </p:cNvSpPr>
          <p:nvPr>
            <p:ph type="body" sz="quarter" idx="13"/>
          </p:nvPr>
        </p:nvSpPr>
        <p:spPr/>
        <p:txBody>
          <a:bodyPr/>
          <a:lstStyle/>
          <a:p>
            <a:r>
              <a:rPr lang="en-US" dirty="0"/>
              <a:t>Discussing Special Permissions and Attributes</a:t>
            </a:r>
          </a:p>
        </p:txBody>
      </p:sp>
      <p:sp>
        <p:nvSpPr>
          <p:cNvPr id="3" name="Slide Number Placeholder 2">
            <a:extLst>
              <a:ext uri="{FF2B5EF4-FFF2-40B4-BE49-F238E27FC236}">
                <a16:creationId xmlns:a16="http://schemas.microsoft.com/office/drawing/2014/main" id="{746CA677-3B02-4BB9-AF7D-1981E7A5211A}"/>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216979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Permission Contexts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Permission attributes apply to one of several contexts.</a:t>
            </a:r>
          </a:p>
          <a:p>
            <a:pPr lvl="1"/>
            <a:r>
              <a:rPr lang="en-US" dirty="0"/>
              <a:t>The types of users/entities to give permission to.</a:t>
            </a:r>
          </a:p>
          <a:p>
            <a:r>
              <a:rPr lang="en-US" dirty="0"/>
              <a:t>Contexts:</a:t>
            </a:r>
          </a:p>
          <a:p>
            <a:pPr lvl="1"/>
            <a:r>
              <a:rPr lang="en-US" b="1" dirty="0"/>
              <a:t>Owner (</a:t>
            </a:r>
            <a:r>
              <a:rPr lang="en-US" b="1" dirty="0">
                <a:latin typeface="Cutive Mono" panose="020B0604020202020204" charset="0"/>
                <a:cs typeface="Courier New" panose="02070309020205020404" pitchFamily="49" charset="0"/>
              </a:rPr>
              <a:t>u</a:t>
            </a:r>
            <a:r>
              <a:rPr lang="en-US" b="1" dirty="0"/>
              <a:t>)</a:t>
            </a:r>
          </a:p>
          <a:p>
            <a:pPr lvl="2"/>
            <a:r>
              <a:rPr lang="en-US" dirty="0"/>
              <a:t>Also called user.</a:t>
            </a:r>
          </a:p>
          <a:p>
            <a:pPr lvl="1"/>
            <a:r>
              <a:rPr lang="en-US" b="1" dirty="0"/>
              <a:t>Group (</a:t>
            </a:r>
            <a:r>
              <a:rPr lang="en-US" b="1" dirty="0">
                <a:latin typeface="Cutive Mono" panose="020B0604020202020204" charset="0"/>
                <a:cs typeface="Courier New" panose="02070309020205020404" pitchFamily="49" charset="0"/>
              </a:rPr>
              <a:t>g</a:t>
            </a:r>
            <a:r>
              <a:rPr lang="en-US" b="1" dirty="0"/>
              <a:t>)</a:t>
            </a:r>
          </a:p>
          <a:p>
            <a:pPr lvl="2"/>
            <a:r>
              <a:rPr lang="en-US" dirty="0"/>
              <a:t>Members of object's group.</a:t>
            </a:r>
          </a:p>
          <a:p>
            <a:pPr lvl="1"/>
            <a:r>
              <a:rPr lang="en-US" b="1" dirty="0"/>
              <a:t>Other (</a:t>
            </a:r>
            <a:r>
              <a:rPr lang="en-US" b="1" dirty="0">
                <a:latin typeface="Cutive Mono" panose="020B0604020202020204" charset="0"/>
                <a:cs typeface="Courier New" panose="02070309020205020404" pitchFamily="49" charset="0"/>
              </a:rPr>
              <a:t>o</a:t>
            </a:r>
            <a:r>
              <a:rPr lang="en-US" b="1" dirty="0"/>
              <a:t>)</a:t>
            </a:r>
          </a:p>
          <a:p>
            <a:pPr lvl="2"/>
            <a:r>
              <a:rPr lang="en-US" dirty="0"/>
              <a:t>All other users.</a:t>
            </a:r>
          </a:p>
        </p:txBody>
      </p:sp>
    </p:spTree>
    <p:extLst>
      <p:ext uri="{BB962C8B-B14F-4D97-AF65-F5344CB8AC3E}">
        <p14:creationId xmlns:p14="http://schemas.microsoft.com/office/powerpoint/2010/main" val="3971320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70DDEE-DD7E-1441-B57F-BEFF08C8A629}"/>
              </a:ext>
            </a:extLst>
          </p:cNvPr>
          <p:cNvSpPr>
            <a:spLocks noGrp="1"/>
          </p:cNvSpPr>
          <p:nvPr>
            <p:ph idx="1"/>
          </p:nvPr>
        </p:nvSpPr>
        <p:spPr/>
        <p:txBody>
          <a:bodyPr/>
          <a:lstStyle/>
          <a:p>
            <a:r>
              <a:rPr lang="en-US" sz="1600" b="1" dirty="0"/>
              <a:t>The Marketing manager contacts you stating that the shared directory you set up for the Marketing group works, but not exactly like they'd planned. When one of the group members creates a file in the directory, the file takes on the user's user and group permissions. For example, when Linda creates a new file, the permissions are –</a:t>
            </a:r>
            <a:r>
              <a:rPr lang="en-US" sz="1600" b="1" dirty="0" err="1"/>
              <a:t>rw</a:t>
            </a:r>
            <a:r>
              <a:rPr lang="en-US" sz="1600" b="1" dirty="0"/>
              <a:t>-</a:t>
            </a:r>
            <a:r>
              <a:rPr lang="en-US" sz="1600" b="1" dirty="0" err="1"/>
              <a:t>rw</a:t>
            </a:r>
            <a:r>
              <a:rPr lang="en-US" sz="1600" b="1" dirty="0"/>
              <a:t>-r-- </a:t>
            </a:r>
            <a:r>
              <a:rPr lang="en-US" sz="1600" b="1" dirty="0" err="1"/>
              <a:t>linda</a:t>
            </a:r>
            <a:r>
              <a:rPr lang="en-US" sz="1600" b="1" dirty="0"/>
              <a:t> </a:t>
            </a:r>
            <a:r>
              <a:rPr lang="en-US" sz="1600" b="1" dirty="0" err="1"/>
              <a:t>linda</a:t>
            </a:r>
            <a:r>
              <a:rPr lang="en-US" sz="1600" b="1" dirty="0"/>
              <a:t>. The manager wants the files to all retain the mkt group permission, if possible, rather than having the users change the group themselves. What action can you take to fulfill this request?</a:t>
            </a:r>
          </a:p>
          <a:p>
            <a:endParaRPr lang="en-US" sz="1600" b="1" dirty="0"/>
          </a:p>
          <a:p>
            <a:r>
              <a:rPr lang="en-US" sz="1600" b="1" dirty="0"/>
              <a:t>ANSWER:</a:t>
            </a:r>
          </a:p>
          <a:p>
            <a:pPr lvl="1"/>
            <a:r>
              <a:rPr lang="en-US" sz="1400" dirty="0" err="1"/>
              <a:t>sudo</a:t>
            </a:r>
            <a:r>
              <a:rPr lang="en-US" sz="1400" dirty="0"/>
              <a:t> </a:t>
            </a:r>
            <a:r>
              <a:rPr lang="en-US" sz="1400" dirty="0" err="1"/>
              <a:t>chmod</a:t>
            </a:r>
            <a:r>
              <a:rPr lang="en-US" sz="1400" dirty="0"/>
              <a:t> -R </a:t>
            </a:r>
            <a:r>
              <a:rPr lang="en-US" sz="1400" dirty="0" err="1"/>
              <a:t>g+s</a:t>
            </a:r>
            <a:r>
              <a:rPr lang="en-US" sz="1400" dirty="0"/>
              <a:t> /opt/marketing —By setting the SGID on the directory, every file created by anyone in the mkt group will have the mkt group ownership.</a:t>
            </a:r>
          </a:p>
          <a:p>
            <a:endParaRPr lang="en-US" dirty="0"/>
          </a:p>
        </p:txBody>
      </p:sp>
      <p:sp>
        <p:nvSpPr>
          <p:cNvPr id="3" name="Title 2">
            <a:extLst>
              <a:ext uri="{FF2B5EF4-FFF2-40B4-BE49-F238E27FC236}">
                <a16:creationId xmlns:a16="http://schemas.microsoft.com/office/drawing/2014/main" id="{3D30686B-3BBC-1E4A-8442-B512FABE534D}"/>
              </a:ext>
            </a:extLst>
          </p:cNvPr>
          <p:cNvSpPr>
            <a:spLocks noGrp="1"/>
          </p:cNvSpPr>
          <p:nvPr>
            <p:ph type="title"/>
          </p:nvPr>
        </p:nvSpPr>
        <p:spPr>
          <a:xfrm>
            <a:off x="341924" y="148785"/>
            <a:ext cx="8460151" cy="633458"/>
          </a:xfrm>
        </p:spPr>
        <p:txBody>
          <a:bodyPr/>
          <a:lstStyle/>
          <a:p>
            <a:r>
              <a:rPr lang="en-US" dirty="0"/>
              <a:t>Activity 3-6: Discussing Special Permissions and Attributes</a:t>
            </a:r>
          </a:p>
        </p:txBody>
      </p:sp>
      <p:sp>
        <p:nvSpPr>
          <p:cNvPr id="4" name="Slide Number Placeholder 3">
            <a:extLst>
              <a:ext uri="{FF2B5EF4-FFF2-40B4-BE49-F238E27FC236}">
                <a16:creationId xmlns:a16="http://schemas.microsoft.com/office/drawing/2014/main" id="{C8042F06-98F0-C140-9867-6891303B26B2}"/>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21663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70DDEE-DD7E-1441-B57F-BEFF08C8A629}"/>
              </a:ext>
            </a:extLst>
          </p:cNvPr>
          <p:cNvSpPr>
            <a:spLocks noGrp="1"/>
          </p:cNvSpPr>
          <p:nvPr>
            <p:ph idx="1"/>
          </p:nvPr>
        </p:nvSpPr>
        <p:spPr/>
        <p:txBody>
          <a:bodyPr/>
          <a:lstStyle/>
          <a:p>
            <a:r>
              <a:rPr lang="en-US" b="1" dirty="0"/>
              <a:t>Gina, a member of the Marketing group, has decided that she wants her files protected so that only she can delete them, although other Marketing group members need to be able to work on and edit the files. What can she do to fix the problem of others deleting her files?</a:t>
            </a:r>
          </a:p>
          <a:p>
            <a:endParaRPr lang="en-US" b="1" dirty="0"/>
          </a:p>
          <a:p>
            <a:r>
              <a:rPr lang="en-US" b="1" dirty="0"/>
              <a:t>ANSWER:</a:t>
            </a:r>
          </a:p>
          <a:p>
            <a:pPr lvl="1"/>
            <a:r>
              <a:rPr lang="en-US" dirty="0"/>
              <a:t>You can show Gina the following command to set the sticky bit on her files: </a:t>
            </a:r>
            <a:r>
              <a:rPr lang="en-US" dirty="0" err="1"/>
              <a:t>chmod</a:t>
            </a:r>
            <a:r>
              <a:rPr lang="en-US" dirty="0"/>
              <a:t> +t </a:t>
            </a:r>
            <a:r>
              <a:rPr lang="en-US" dirty="0" err="1"/>
              <a:t>filename.txt</a:t>
            </a:r>
            <a:r>
              <a:rPr lang="en-US" dirty="0"/>
              <a:t> —This command also works on directories.</a:t>
            </a:r>
          </a:p>
          <a:p>
            <a:endParaRPr lang="en-US" dirty="0"/>
          </a:p>
        </p:txBody>
      </p:sp>
      <p:sp>
        <p:nvSpPr>
          <p:cNvPr id="3" name="Title 2">
            <a:extLst>
              <a:ext uri="{FF2B5EF4-FFF2-40B4-BE49-F238E27FC236}">
                <a16:creationId xmlns:a16="http://schemas.microsoft.com/office/drawing/2014/main" id="{3D30686B-3BBC-1E4A-8442-B512FABE534D}"/>
              </a:ext>
            </a:extLst>
          </p:cNvPr>
          <p:cNvSpPr>
            <a:spLocks noGrp="1"/>
          </p:cNvSpPr>
          <p:nvPr>
            <p:ph type="title"/>
          </p:nvPr>
        </p:nvSpPr>
        <p:spPr>
          <a:xfrm>
            <a:off x="341924" y="148785"/>
            <a:ext cx="8460151" cy="633458"/>
          </a:xfrm>
        </p:spPr>
        <p:txBody>
          <a:bodyPr/>
          <a:lstStyle/>
          <a:p>
            <a:r>
              <a:rPr lang="en-US" dirty="0"/>
              <a:t>Activity 3-6: Discussing Special Permissions and Attributes</a:t>
            </a:r>
          </a:p>
        </p:txBody>
      </p:sp>
      <p:sp>
        <p:nvSpPr>
          <p:cNvPr id="4" name="Slide Number Placeholder 3">
            <a:extLst>
              <a:ext uri="{FF2B5EF4-FFF2-40B4-BE49-F238E27FC236}">
                <a16:creationId xmlns:a16="http://schemas.microsoft.com/office/drawing/2014/main" id="{C8042F06-98F0-C140-9867-6891303B26B2}"/>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2689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70DDEE-DD7E-1441-B57F-BEFF08C8A629}"/>
              </a:ext>
            </a:extLst>
          </p:cNvPr>
          <p:cNvSpPr>
            <a:spLocks noGrp="1"/>
          </p:cNvSpPr>
          <p:nvPr>
            <p:ph idx="1"/>
          </p:nvPr>
        </p:nvSpPr>
        <p:spPr/>
        <p:txBody>
          <a:bodyPr/>
          <a:lstStyle/>
          <a:p>
            <a:r>
              <a:rPr lang="en-US" b="1" dirty="0"/>
              <a:t>Ruth has searched for a solution to her problem: A few of her training documents keep getting changed or removed by system administrators removing files that haven't been accessed in excess of 180 days. She has found that a file can be made immutable, but she cannot make her own files immutable and needs your assistance. How can you make the files /home/</a:t>
            </a:r>
            <a:r>
              <a:rPr lang="en-US" b="1" dirty="0" err="1"/>
              <a:t>ruth</a:t>
            </a:r>
            <a:r>
              <a:rPr lang="en-US" b="1" dirty="0"/>
              <a:t>/training1_doc.txt and /home/</a:t>
            </a:r>
            <a:r>
              <a:rPr lang="en-US" b="1" dirty="0" err="1"/>
              <a:t>ruth</a:t>
            </a:r>
            <a:r>
              <a:rPr lang="en-US" b="1" dirty="0"/>
              <a:t>/training2_doc.txt immutable?</a:t>
            </a:r>
          </a:p>
          <a:p>
            <a:endParaRPr lang="en-US" b="1" dirty="0"/>
          </a:p>
          <a:p>
            <a:r>
              <a:rPr lang="en-US" b="1" dirty="0"/>
              <a:t>ANSWER:</a:t>
            </a:r>
          </a:p>
          <a:p>
            <a:pPr lvl="1"/>
            <a:r>
              <a:rPr lang="en-US" dirty="0" err="1"/>
              <a:t>sudo</a:t>
            </a:r>
            <a:r>
              <a:rPr lang="en-US" dirty="0"/>
              <a:t> </a:t>
            </a:r>
            <a:r>
              <a:rPr lang="en-US" dirty="0" err="1"/>
              <a:t>chattr</a:t>
            </a:r>
            <a:r>
              <a:rPr lang="en-US" dirty="0"/>
              <a:t> +</a:t>
            </a:r>
            <a:r>
              <a:rPr lang="en-US" dirty="0" err="1"/>
              <a:t>i</a:t>
            </a:r>
            <a:r>
              <a:rPr lang="en-US" dirty="0"/>
              <a:t> /home/</a:t>
            </a:r>
            <a:r>
              <a:rPr lang="en-US" dirty="0" err="1"/>
              <a:t>ruth</a:t>
            </a:r>
            <a:r>
              <a:rPr lang="en-US" dirty="0"/>
              <a:t>/training*_</a:t>
            </a:r>
            <a:r>
              <a:rPr lang="en-US" dirty="0" err="1"/>
              <a:t>doc.txt</a:t>
            </a:r>
            <a:endParaRPr lang="en-US" dirty="0"/>
          </a:p>
        </p:txBody>
      </p:sp>
      <p:sp>
        <p:nvSpPr>
          <p:cNvPr id="3" name="Title 2">
            <a:extLst>
              <a:ext uri="{FF2B5EF4-FFF2-40B4-BE49-F238E27FC236}">
                <a16:creationId xmlns:a16="http://schemas.microsoft.com/office/drawing/2014/main" id="{3D30686B-3BBC-1E4A-8442-B512FABE534D}"/>
              </a:ext>
            </a:extLst>
          </p:cNvPr>
          <p:cNvSpPr>
            <a:spLocks noGrp="1"/>
          </p:cNvSpPr>
          <p:nvPr>
            <p:ph type="title"/>
          </p:nvPr>
        </p:nvSpPr>
        <p:spPr>
          <a:xfrm>
            <a:off x="341924" y="148785"/>
            <a:ext cx="8460151" cy="633458"/>
          </a:xfrm>
        </p:spPr>
        <p:txBody>
          <a:bodyPr/>
          <a:lstStyle/>
          <a:p>
            <a:r>
              <a:rPr lang="en-US" dirty="0"/>
              <a:t>Activity 3-6: Discussing Special Permissions and Attributes</a:t>
            </a:r>
          </a:p>
        </p:txBody>
      </p:sp>
      <p:sp>
        <p:nvSpPr>
          <p:cNvPr id="4" name="Slide Number Placeholder 3">
            <a:extLst>
              <a:ext uri="{FF2B5EF4-FFF2-40B4-BE49-F238E27FC236}">
                <a16:creationId xmlns:a16="http://schemas.microsoft.com/office/drawing/2014/main" id="{C8042F06-98F0-C140-9867-6891303B26B2}"/>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287244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70DDEE-DD7E-1441-B57F-BEFF08C8A629}"/>
              </a:ext>
            </a:extLst>
          </p:cNvPr>
          <p:cNvSpPr>
            <a:spLocks noGrp="1"/>
          </p:cNvSpPr>
          <p:nvPr>
            <p:ph idx="1"/>
          </p:nvPr>
        </p:nvSpPr>
        <p:spPr>
          <a:xfrm>
            <a:off x="341923" y="880140"/>
            <a:ext cx="8460152" cy="3701556"/>
          </a:xfrm>
        </p:spPr>
        <p:txBody>
          <a:bodyPr/>
          <a:lstStyle/>
          <a:p>
            <a:r>
              <a:rPr lang="en-US" sz="1500" b="1" dirty="0"/>
              <a:t>A user, John, opened a ticket complaining that he has files in his home directory that he cannot remove, although they are his files and he is the user and group owner. He requests that you remove the files /home/john/billing1.txt, billing2.txt, and </a:t>
            </a:r>
            <a:r>
              <a:rPr lang="en-US" sz="1500" b="1" dirty="0" err="1"/>
              <a:t>summary.txt</a:t>
            </a:r>
            <a:r>
              <a:rPr lang="en-US" sz="1500" b="1" dirty="0"/>
              <a:t>. However, when you attempt to remove the files, you receive an error that you cannot remove the files as the root user. What is a possible resolution for John?</a:t>
            </a:r>
          </a:p>
          <a:p>
            <a:endParaRPr lang="en-US" sz="1500" b="1" dirty="0"/>
          </a:p>
          <a:p>
            <a:r>
              <a:rPr lang="en-US" sz="1500" b="1" dirty="0"/>
              <a:t>ANSWER:</a:t>
            </a:r>
          </a:p>
          <a:p>
            <a:pPr lvl="1"/>
            <a:r>
              <a:rPr lang="en-US" sz="1300" dirty="0"/>
              <a:t>You can issue the </a:t>
            </a:r>
            <a:r>
              <a:rPr lang="en-US" sz="1300" dirty="0" err="1"/>
              <a:t>lsattr</a:t>
            </a:r>
            <a:r>
              <a:rPr lang="en-US" sz="1300" dirty="0"/>
              <a:t> command to see if immutable flag has been set on those files. If it has, you can resolve the problem by removing the immutable flag and then removing the files: 1) </a:t>
            </a:r>
            <a:r>
              <a:rPr lang="en-US" sz="1300" dirty="0" err="1"/>
              <a:t>sudo</a:t>
            </a:r>
            <a:r>
              <a:rPr lang="en-US" sz="1300" dirty="0"/>
              <a:t> </a:t>
            </a:r>
            <a:r>
              <a:rPr lang="en-US" sz="1300" dirty="0" err="1"/>
              <a:t>chattr</a:t>
            </a:r>
            <a:r>
              <a:rPr lang="en-US" sz="1300" dirty="0"/>
              <a:t> –</a:t>
            </a:r>
            <a:r>
              <a:rPr lang="en-US" sz="1300" dirty="0" err="1"/>
              <a:t>i</a:t>
            </a:r>
            <a:r>
              <a:rPr lang="en-US" sz="1300" dirty="0"/>
              <a:t> /home/john/billing1.txt 2) </a:t>
            </a:r>
            <a:r>
              <a:rPr lang="en-US" sz="1300" dirty="0" err="1"/>
              <a:t>sudo</a:t>
            </a:r>
            <a:r>
              <a:rPr lang="en-US" sz="1300" dirty="0"/>
              <a:t> </a:t>
            </a:r>
            <a:r>
              <a:rPr lang="en-US" sz="1300" dirty="0" err="1"/>
              <a:t>chattr</a:t>
            </a:r>
            <a:r>
              <a:rPr lang="en-US" sz="1300" dirty="0"/>
              <a:t> –</a:t>
            </a:r>
            <a:r>
              <a:rPr lang="en-US" sz="1300" dirty="0" err="1"/>
              <a:t>i</a:t>
            </a:r>
            <a:r>
              <a:rPr lang="en-US" sz="1300" dirty="0"/>
              <a:t> /home/john/billing2.txt 3) </a:t>
            </a:r>
            <a:r>
              <a:rPr lang="en-US" sz="1300" dirty="0" err="1"/>
              <a:t>sudo</a:t>
            </a:r>
            <a:r>
              <a:rPr lang="en-US" sz="1300" dirty="0"/>
              <a:t> </a:t>
            </a:r>
            <a:r>
              <a:rPr lang="en-US" sz="1300" dirty="0" err="1"/>
              <a:t>chattr</a:t>
            </a:r>
            <a:r>
              <a:rPr lang="en-US" sz="1300" dirty="0"/>
              <a:t> –</a:t>
            </a:r>
            <a:r>
              <a:rPr lang="en-US" sz="1300" dirty="0" err="1"/>
              <a:t>i</a:t>
            </a:r>
            <a:r>
              <a:rPr lang="en-US" sz="1300" dirty="0"/>
              <a:t> /home/john/</a:t>
            </a:r>
            <a:r>
              <a:rPr lang="en-US" sz="1300" dirty="0" err="1"/>
              <a:t>summary.txt</a:t>
            </a:r>
            <a:r>
              <a:rPr lang="en-US" sz="1300" dirty="0"/>
              <a:t> 4)	</a:t>
            </a:r>
            <a:r>
              <a:rPr lang="en-US" sz="1300" dirty="0" err="1"/>
              <a:t>sudo</a:t>
            </a:r>
            <a:r>
              <a:rPr lang="en-US" sz="1300" dirty="0"/>
              <a:t> </a:t>
            </a:r>
            <a:r>
              <a:rPr lang="en-US" sz="1300" dirty="0" err="1"/>
              <a:t>rm</a:t>
            </a:r>
            <a:r>
              <a:rPr lang="en-US" sz="1300" dirty="0"/>
              <a:t> /home/john/billing1.txt 5) </a:t>
            </a:r>
            <a:r>
              <a:rPr lang="en-US" sz="1300" dirty="0" err="1"/>
              <a:t>sudo</a:t>
            </a:r>
            <a:r>
              <a:rPr lang="en-US" sz="1300" dirty="0"/>
              <a:t> </a:t>
            </a:r>
            <a:r>
              <a:rPr lang="en-US" sz="1300" dirty="0" err="1"/>
              <a:t>rm</a:t>
            </a:r>
            <a:r>
              <a:rPr lang="en-US" sz="1300" dirty="0"/>
              <a:t> /home/john/billing2.txt 6) </a:t>
            </a:r>
            <a:r>
              <a:rPr lang="en-US" sz="1300" dirty="0" err="1"/>
              <a:t>sudo</a:t>
            </a:r>
            <a:r>
              <a:rPr lang="en-US" sz="1300" dirty="0"/>
              <a:t> </a:t>
            </a:r>
            <a:r>
              <a:rPr lang="en-US" sz="1300" dirty="0" err="1"/>
              <a:t>rm</a:t>
            </a:r>
            <a:r>
              <a:rPr lang="en-US" sz="1300" dirty="0"/>
              <a:t> /home/john/</a:t>
            </a:r>
            <a:r>
              <a:rPr lang="en-US" sz="1300" dirty="0" err="1"/>
              <a:t>summary.txt</a:t>
            </a:r>
            <a:endParaRPr lang="en-US" sz="1300" dirty="0"/>
          </a:p>
          <a:p>
            <a:endParaRPr lang="en-US" dirty="0"/>
          </a:p>
        </p:txBody>
      </p:sp>
      <p:sp>
        <p:nvSpPr>
          <p:cNvPr id="3" name="Title 2">
            <a:extLst>
              <a:ext uri="{FF2B5EF4-FFF2-40B4-BE49-F238E27FC236}">
                <a16:creationId xmlns:a16="http://schemas.microsoft.com/office/drawing/2014/main" id="{3D30686B-3BBC-1E4A-8442-B512FABE534D}"/>
              </a:ext>
            </a:extLst>
          </p:cNvPr>
          <p:cNvSpPr>
            <a:spLocks noGrp="1"/>
          </p:cNvSpPr>
          <p:nvPr>
            <p:ph type="title"/>
          </p:nvPr>
        </p:nvSpPr>
        <p:spPr>
          <a:xfrm>
            <a:off x="341924" y="148785"/>
            <a:ext cx="8460151" cy="633458"/>
          </a:xfrm>
        </p:spPr>
        <p:txBody>
          <a:bodyPr/>
          <a:lstStyle/>
          <a:p>
            <a:r>
              <a:rPr lang="en-US" dirty="0"/>
              <a:t>Activity 3-6: Discussing Special Permissions and Attributes</a:t>
            </a:r>
          </a:p>
        </p:txBody>
      </p:sp>
      <p:sp>
        <p:nvSpPr>
          <p:cNvPr id="4" name="Slide Number Placeholder 3">
            <a:extLst>
              <a:ext uri="{FF2B5EF4-FFF2-40B4-BE49-F238E27FC236}">
                <a16:creationId xmlns:a16="http://schemas.microsoft.com/office/drawing/2014/main" id="{C8042F06-98F0-C140-9867-6891303B26B2}"/>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126283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70DDEE-DD7E-1441-B57F-BEFF08C8A629}"/>
              </a:ext>
            </a:extLst>
          </p:cNvPr>
          <p:cNvSpPr>
            <a:spLocks noGrp="1"/>
          </p:cNvSpPr>
          <p:nvPr>
            <p:ph idx="1"/>
          </p:nvPr>
        </p:nvSpPr>
        <p:spPr>
          <a:xfrm>
            <a:off x="341924" y="917718"/>
            <a:ext cx="8460152" cy="3701556"/>
          </a:xfrm>
        </p:spPr>
        <p:txBody>
          <a:bodyPr/>
          <a:lstStyle/>
          <a:p>
            <a:r>
              <a:rPr lang="en-US" sz="1600" b="1" dirty="0"/>
              <a:t>You created a shared directory for the Marketing planners, Linda and Mark, named /opt/</a:t>
            </a:r>
            <a:r>
              <a:rPr lang="en-US" sz="1600" b="1" dirty="0" err="1"/>
              <a:t>MPlans</a:t>
            </a:r>
            <a:r>
              <a:rPr lang="en-US" sz="1600" b="1" dirty="0"/>
              <a:t>. Their group, </a:t>
            </a:r>
            <a:r>
              <a:rPr lang="en-US" sz="1600" b="1" dirty="0" err="1"/>
              <a:t>mplan</a:t>
            </a:r>
            <a:r>
              <a:rPr lang="en-US" sz="1600" b="1" dirty="0"/>
              <a:t>, has exclusive access to this directory. No other user can access the directory or its contents. Linda decides that Gina needs read-only access to a single file, </a:t>
            </a:r>
            <a:r>
              <a:rPr lang="en-US" sz="1600" b="1" dirty="0" err="1"/>
              <a:t>history.txt</a:t>
            </a:r>
            <a:r>
              <a:rPr lang="en-US" sz="1600" b="1" dirty="0"/>
              <a:t>, inside the /opt/</a:t>
            </a:r>
            <a:r>
              <a:rPr lang="en-US" sz="1600" b="1" dirty="0" err="1"/>
              <a:t>MPlans</a:t>
            </a:r>
            <a:r>
              <a:rPr lang="en-US" sz="1600" b="1" dirty="0"/>
              <a:t> directory. Is this kind of restrictive access possible? If so, how can you grant it to Gina?</a:t>
            </a:r>
          </a:p>
          <a:p>
            <a:endParaRPr lang="en-US" sz="1600" b="1" dirty="0"/>
          </a:p>
          <a:p>
            <a:r>
              <a:rPr lang="en-US" sz="1600" b="1" dirty="0"/>
              <a:t>ANSWER:</a:t>
            </a:r>
          </a:p>
          <a:p>
            <a:pPr lvl="1"/>
            <a:r>
              <a:rPr lang="en-US" sz="1400" dirty="0"/>
              <a:t>Yes, it is possible through ACLs. First, grant Gina read and execute access to the directory: </a:t>
            </a:r>
            <a:r>
              <a:rPr lang="en-US" sz="1400" dirty="0" err="1"/>
              <a:t>setfacl</a:t>
            </a:r>
            <a:r>
              <a:rPr lang="en-US" sz="1400" dirty="0"/>
              <a:t> -m </a:t>
            </a:r>
            <a:r>
              <a:rPr lang="en-US" sz="1400" dirty="0" err="1"/>
              <a:t>u:gina:rx</a:t>
            </a:r>
            <a:r>
              <a:rPr lang="en-US" sz="1400" dirty="0"/>
              <a:t> /opt/</a:t>
            </a:r>
            <a:r>
              <a:rPr lang="en-US" sz="1400" dirty="0" err="1"/>
              <a:t>MPlans</a:t>
            </a:r>
            <a:r>
              <a:rPr lang="en-US" sz="1400" dirty="0"/>
              <a:t> and then, set read access to the </a:t>
            </a:r>
            <a:r>
              <a:rPr lang="en-US" sz="1400" dirty="0" err="1"/>
              <a:t>history.txt</a:t>
            </a:r>
            <a:r>
              <a:rPr lang="en-US" sz="1400" dirty="0"/>
              <a:t> file inside the </a:t>
            </a:r>
            <a:r>
              <a:rPr lang="en-US" sz="1400" dirty="0" err="1"/>
              <a:t>MPlans</a:t>
            </a:r>
            <a:r>
              <a:rPr lang="en-US" sz="1400" dirty="0"/>
              <a:t> directory: </a:t>
            </a:r>
            <a:r>
              <a:rPr lang="en-US" sz="1400" dirty="0" err="1"/>
              <a:t>setfacl</a:t>
            </a:r>
            <a:r>
              <a:rPr lang="en-US" sz="1400" dirty="0"/>
              <a:t> -m </a:t>
            </a:r>
            <a:r>
              <a:rPr lang="en-US" sz="1400" dirty="0" err="1"/>
              <a:t>u:gina:r</a:t>
            </a:r>
            <a:r>
              <a:rPr lang="en-US" sz="1400" dirty="0"/>
              <a:t> /opt/</a:t>
            </a:r>
            <a:r>
              <a:rPr lang="en-US" sz="1400" dirty="0" err="1"/>
              <a:t>MPlans</a:t>
            </a:r>
            <a:r>
              <a:rPr lang="en-US" sz="1400" dirty="0"/>
              <a:t>/</a:t>
            </a:r>
            <a:r>
              <a:rPr lang="en-US" sz="1400" dirty="0" err="1"/>
              <a:t>history.txt</a:t>
            </a:r>
            <a:r>
              <a:rPr lang="en-US" sz="1400" dirty="0"/>
              <a:t> —You can check your work by executing </a:t>
            </a:r>
            <a:r>
              <a:rPr lang="en-US" sz="1400" dirty="0" err="1"/>
              <a:t>getfacl</a:t>
            </a:r>
            <a:r>
              <a:rPr lang="en-US" sz="1400" dirty="0"/>
              <a:t> on the directory and its contents.</a:t>
            </a:r>
          </a:p>
        </p:txBody>
      </p:sp>
      <p:sp>
        <p:nvSpPr>
          <p:cNvPr id="3" name="Title 2">
            <a:extLst>
              <a:ext uri="{FF2B5EF4-FFF2-40B4-BE49-F238E27FC236}">
                <a16:creationId xmlns:a16="http://schemas.microsoft.com/office/drawing/2014/main" id="{3D30686B-3BBC-1E4A-8442-B512FABE534D}"/>
              </a:ext>
            </a:extLst>
          </p:cNvPr>
          <p:cNvSpPr>
            <a:spLocks noGrp="1"/>
          </p:cNvSpPr>
          <p:nvPr>
            <p:ph type="title"/>
          </p:nvPr>
        </p:nvSpPr>
        <p:spPr>
          <a:xfrm>
            <a:off x="341924" y="148785"/>
            <a:ext cx="8460151" cy="633458"/>
          </a:xfrm>
        </p:spPr>
        <p:txBody>
          <a:bodyPr/>
          <a:lstStyle/>
          <a:p>
            <a:r>
              <a:rPr lang="en-US" dirty="0"/>
              <a:t>Activity 3-6: Discussing Special Permissions and Attributes</a:t>
            </a:r>
          </a:p>
        </p:txBody>
      </p:sp>
      <p:sp>
        <p:nvSpPr>
          <p:cNvPr id="4" name="Slide Number Placeholder 3">
            <a:extLst>
              <a:ext uri="{FF2B5EF4-FFF2-40B4-BE49-F238E27FC236}">
                <a16:creationId xmlns:a16="http://schemas.microsoft.com/office/drawing/2014/main" id="{C8042F06-98F0-C140-9867-6891303B26B2}"/>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255774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5070FBF-CEBB-4F20-BDE3-2BE43CF55322}"/>
              </a:ext>
            </a:extLst>
          </p:cNvPr>
          <p:cNvSpPr>
            <a:spLocks noGrp="1"/>
          </p:cNvSpPr>
          <p:nvPr>
            <p:ph idx="1"/>
          </p:nvPr>
        </p:nvSpPr>
        <p:spPr/>
        <p:txBody>
          <a:bodyPr/>
          <a:lstStyle/>
          <a:p>
            <a:r>
              <a:rPr lang="en-US" dirty="0"/>
              <a:t>Group associations for </a:t>
            </a:r>
            <a:r>
              <a:rPr lang="en-US" dirty="0">
                <a:latin typeface="Cutive Mono" panose="020B0604020202020204" charset="0"/>
              </a:rPr>
              <a:t>/Graphics</a:t>
            </a:r>
            <a:r>
              <a:rPr lang="en-US" dirty="0"/>
              <a:t> aren't applied to files created there.</a:t>
            </a:r>
          </a:p>
          <a:p>
            <a:r>
              <a:rPr lang="en-US" dirty="0"/>
              <a:t>A user complained about another user accidentally deleting files.</a:t>
            </a:r>
          </a:p>
          <a:p>
            <a:r>
              <a:rPr lang="en-US" dirty="0"/>
              <a:t>You'll correct these issues.</a:t>
            </a:r>
          </a:p>
        </p:txBody>
      </p:sp>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Activity: Configuring SGID Permissions and Sticky Bits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247735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AC501-A575-49B5-8742-26F522F5220E}"/>
              </a:ext>
            </a:extLst>
          </p:cNvPr>
          <p:cNvSpPr>
            <a:spLocks noGrp="1"/>
          </p:cNvSpPr>
          <p:nvPr>
            <p:ph idx="1"/>
          </p:nvPr>
        </p:nvSpPr>
        <p:spPr/>
        <p:txBody>
          <a:bodyPr/>
          <a:lstStyle/>
          <a:p>
            <a:r>
              <a:rPr lang="en-US" dirty="0"/>
              <a:t>You have a README in </a:t>
            </a:r>
            <a:r>
              <a:rPr lang="en-US" dirty="0">
                <a:latin typeface="Cutive Mono" panose="020B0604020202020204" charset="0"/>
              </a:rPr>
              <a:t>/Graphics</a:t>
            </a:r>
            <a:r>
              <a:rPr lang="en-US" dirty="0"/>
              <a:t> to guide new users.</a:t>
            </a:r>
          </a:p>
          <a:p>
            <a:r>
              <a:rPr lang="en-US" dirty="0"/>
              <a:t>You want to ensure no one can delete this file.</a:t>
            </a:r>
          </a:p>
          <a:p>
            <a:r>
              <a:rPr lang="en-US" dirty="0"/>
              <a:t>You'll set the immutable attribute on the file.</a:t>
            </a:r>
          </a:p>
        </p:txBody>
      </p:sp>
      <p:sp>
        <p:nvSpPr>
          <p:cNvPr id="3" name="Title 2">
            <a:extLst>
              <a:ext uri="{FF2B5EF4-FFF2-40B4-BE49-F238E27FC236}">
                <a16:creationId xmlns:a16="http://schemas.microsoft.com/office/drawing/2014/main" id="{532297F8-0CF2-4F51-88E1-FFDA63F6492A}"/>
              </a:ext>
            </a:extLst>
          </p:cNvPr>
          <p:cNvSpPr>
            <a:spLocks noGrp="1"/>
          </p:cNvSpPr>
          <p:nvPr>
            <p:ph type="title"/>
          </p:nvPr>
        </p:nvSpPr>
        <p:spPr/>
        <p:txBody>
          <a:bodyPr/>
          <a:lstStyle/>
          <a:p>
            <a:r>
              <a:rPr lang="en-US" dirty="0"/>
              <a:t>Activity: Setting the Immutable Flag on a File</a:t>
            </a:r>
          </a:p>
        </p:txBody>
      </p:sp>
      <p:sp>
        <p:nvSpPr>
          <p:cNvPr id="4" name="Slide Number Placeholder 3">
            <a:extLst>
              <a:ext uri="{FF2B5EF4-FFF2-40B4-BE49-F238E27FC236}">
                <a16:creationId xmlns:a16="http://schemas.microsoft.com/office/drawing/2014/main" id="{7EAE8627-75BE-4B71-9398-DDA1230C5B65}"/>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Tree>
    <p:extLst>
      <p:ext uri="{BB962C8B-B14F-4D97-AF65-F5344CB8AC3E}">
        <p14:creationId xmlns:p14="http://schemas.microsoft.com/office/powerpoint/2010/main" val="3418521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2EE0F2-95E9-4538-97BE-80960E3983FB}"/>
              </a:ext>
            </a:extLst>
          </p:cNvPr>
          <p:cNvSpPr>
            <a:spLocks noGrp="1"/>
          </p:cNvSpPr>
          <p:nvPr>
            <p:ph idx="1"/>
          </p:nvPr>
        </p:nvSpPr>
        <p:spPr/>
        <p:txBody>
          <a:bodyPr/>
          <a:lstStyle/>
          <a:p>
            <a:r>
              <a:rPr lang="en-US" dirty="0"/>
              <a:t>Marketing department needs read-only access to </a:t>
            </a:r>
            <a:r>
              <a:rPr lang="en-US" dirty="0">
                <a:latin typeface="Cutive Mono" panose="020B0604020202020204" charset="0"/>
              </a:rPr>
              <a:t>/Graphics</a:t>
            </a:r>
          </a:p>
          <a:p>
            <a:r>
              <a:rPr lang="en-US" dirty="0"/>
              <a:t>Standard permissions only define one group association.</a:t>
            </a:r>
          </a:p>
          <a:p>
            <a:r>
              <a:rPr lang="en-US" dirty="0"/>
              <a:t>You'll use ACLs to ensure both departments have access.</a:t>
            </a:r>
          </a:p>
        </p:txBody>
      </p:sp>
      <p:sp>
        <p:nvSpPr>
          <p:cNvPr id="3" name="Title 2">
            <a:extLst>
              <a:ext uri="{FF2B5EF4-FFF2-40B4-BE49-F238E27FC236}">
                <a16:creationId xmlns:a16="http://schemas.microsoft.com/office/drawing/2014/main" id="{76D9980F-EA77-4FF0-9068-FC85099410E4}"/>
              </a:ext>
            </a:extLst>
          </p:cNvPr>
          <p:cNvSpPr>
            <a:spLocks noGrp="1"/>
          </p:cNvSpPr>
          <p:nvPr>
            <p:ph type="title"/>
          </p:nvPr>
        </p:nvSpPr>
        <p:spPr/>
        <p:txBody>
          <a:bodyPr/>
          <a:lstStyle/>
          <a:p>
            <a:r>
              <a:rPr lang="en-US" dirty="0"/>
              <a:t>Activity: Configuring ACLs</a:t>
            </a:r>
          </a:p>
        </p:txBody>
      </p:sp>
      <p:sp>
        <p:nvSpPr>
          <p:cNvPr id="4" name="Slide Number Placeholder 3">
            <a:extLst>
              <a:ext uri="{FF2B5EF4-FFF2-40B4-BE49-F238E27FC236}">
                <a16:creationId xmlns:a16="http://schemas.microsoft.com/office/drawing/2014/main" id="{38C3743C-A7A4-4303-9941-A3B0BF4BCA78}"/>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Tree>
    <p:extLst>
      <p:ext uri="{BB962C8B-B14F-4D97-AF65-F5344CB8AC3E}">
        <p14:creationId xmlns:p14="http://schemas.microsoft.com/office/powerpoint/2010/main" val="2026550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B93E-84FD-A941-9433-A525C70575A7}"/>
              </a:ext>
            </a:extLst>
          </p:cNvPr>
          <p:cNvSpPr>
            <a:spLocks noGrp="1"/>
          </p:cNvSpPr>
          <p:nvPr>
            <p:ph type="title"/>
          </p:nvPr>
        </p:nvSpPr>
        <p:spPr/>
        <p:txBody>
          <a:bodyPr/>
          <a:lstStyle/>
          <a:p>
            <a:r>
              <a:rPr lang="en-US" dirty="0"/>
              <a:t>Topic D: Troubleshoot Permissions Issues</a:t>
            </a:r>
          </a:p>
        </p:txBody>
      </p:sp>
      <p:sp>
        <p:nvSpPr>
          <p:cNvPr id="3" name="Slide Number Placeholder 2">
            <a:extLst>
              <a:ext uri="{FF2B5EF4-FFF2-40B4-BE49-F238E27FC236}">
                <a16:creationId xmlns:a16="http://schemas.microsoft.com/office/drawing/2014/main" id="{29FAEEAF-9A22-2248-B244-5E85910AA064}"/>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4" name="Content Placeholder 3">
            <a:extLst>
              <a:ext uri="{FF2B5EF4-FFF2-40B4-BE49-F238E27FC236}">
                <a16:creationId xmlns:a16="http://schemas.microsoft.com/office/drawing/2014/main" id="{B56B84C1-63C1-C945-B4EE-17F2B90B38F5}"/>
              </a:ext>
            </a:extLst>
          </p:cNvPr>
          <p:cNvSpPr>
            <a:spLocks noGrp="1"/>
          </p:cNvSpPr>
          <p:nvPr>
            <p:ph idx="1"/>
          </p:nvPr>
        </p:nvSpPr>
        <p:spPr>
          <a:xfrm>
            <a:off x="1002082" y="804753"/>
            <a:ext cx="7799994" cy="3497741"/>
          </a:xfrm>
        </p:spPr>
        <p:txBody>
          <a:bodyPr/>
          <a:lstStyle/>
          <a:p>
            <a:pPr marL="0" indent="0">
              <a:buNone/>
            </a:pPr>
            <a:r>
              <a:rPr lang="en-US" dirty="0"/>
              <a:t>Exam Objectives:</a:t>
            </a:r>
          </a:p>
          <a:p>
            <a:r>
              <a:rPr lang="en-US" dirty="0"/>
              <a:t>4.3 Given a scenario, analyze and troubleshoot user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9312" y="80475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81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Troubleshooting</a:t>
            </a:r>
          </a:p>
        </p:txBody>
      </p:sp>
      <p:sp>
        <p:nvSpPr>
          <p:cNvPr id="6" name="Text Placeholder 5">
            <a:extLst>
              <a:ext uri="{FF2B5EF4-FFF2-40B4-BE49-F238E27FC236}">
                <a16:creationId xmlns:a16="http://schemas.microsoft.com/office/drawing/2014/main" id="{A90B9F5B-2ADF-47A4-87A1-E3B9D6797626}"/>
              </a:ext>
            </a:extLst>
          </p:cNvPr>
          <p:cNvSpPr>
            <a:spLocks noGrp="1"/>
          </p:cNvSpPr>
          <p:nvPr>
            <p:ph type="body" sz="quarter" idx="13"/>
          </p:nvPr>
        </p:nvSpPr>
        <p:spPr/>
        <p:txBody>
          <a:bodyPr/>
          <a:lstStyle/>
          <a:p>
            <a:r>
              <a:rPr lang="en-US" dirty="0"/>
              <a:t>The recognition, diagnosis, and resolution of problems.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5" name="Content Placeholder 4">
            <a:extLst>
              <a:ext uri="{FF2B5EF4-FFF2-40B4-BE49-F238E27FC236}">
                <a16:creationId xmlns:a16="http://schemas.microsoft.com/office/drawing/2014/main" id="{38B1A786-3801-4C32-A78A-291CA537A570}"/>
              </a:ext>
            </a:extLst>
          </p:cNvPr>
          <p:cNvSpPr>
            <a:spLocks noGrp="1"/>
          </p:cNvSpPr>
          <p:nvPr>
            <p:ph idx="1"/>
          </p:nvPr>
        </p:nvSpPr>
        <p:spPr/>
        <p:txBody>
          <a:bodyPr/>
          <a:lstStyle/>
          <a:p>
            <a:r>
              <a:rPr lang="en-US" sz="1600" dirty="0"/>
              <a:t>Begins with identifying the problem.</a:t>
            </a:r>
          </a:p>
          <a:p>
            <a:r>
              <a:rPr lang="en-US" sz="1600" dirty="0"/>
              <a:t>Doesn't end until services are restored and problem no longer affects users.</a:t>
            </a:r>
          </a:p>
          <a:p>
            <a:r>
              <a:rPr lang="en-US" sz="1600" dirty="0"/>
              <a:t>Can take many forms.</a:t>
            </a:r>
          </a:p>
          <a:p>
            <a:r>
              <a:rPr lang="en-US" sz="1600" dirty="0"/>
              <a:t>All approaches have same goal:</a:t>
            </a:r>
          </a:p>
          <a:p>
            <a:pPr lvl="1"/>
            <a:r>
              <a:rPr lang="en-US" sz="1400" dirty="0"/>
              <a:t>Solve problem efficiently with minimal disruption.</a:t>
            </a:r>
          </a:p>
        </p:txBody>
      </p:sp>
    </p:spTree>
    <p:extLst>
      <p:ext uri="{BB962C8B-B14F-4D97-AF65-F5344CB8AC3E}">
        <p14:creationId xmlns:p14="http://schemas.microsoft.com/office/powerpoint/2010/main" val="3507419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CFC-054B-49E6-B0BE-9E584EDE77DF}"/>
              </a:ext>
            </a:extLst>
          </p:cNvPr>
          <p:cNvSpPr>
            <a:spLocks noGrp="1"/>
          </p:cNvSpPr>
          <p:nvPr>
            <p:ph type="title"/>
          </p:nvPr>
        </p:nvSpPr>
        <p:spPr/>
        <p:txBody>
          <a:bodyPr/>
          <a:lstStyle/>
          <a:p>
            <a:r>
              <a:rPr lang="en-US" dirty="0"/>
              <a:t>Permission String</a:t>
            </a:r>
          </a:p>
        </p:txBody>
      </p:sp>
      <p:sp>
        <p:nvSpPr>
          <p:cNvPr id="3" name="Slide Number Placeholder 2">
            <a:extLst>
              <a:ext uri="{FF2B5EF4-FFF2-40B4-BE49-F238E27FC236}">
                <a16:creationId xmlns:a16="http://schemas.microsoft.com/office/drawing/2014/main" id="{F20E3469-2518-4EBD-A5DE-CC3E82EA3C49}"/>
              </a:ext>
            </a:extLst>
          </p:cNvPr>
          <p:cNvSpPr>
            <a:spLocks noGrp="1"/>
          </p:cNvSpPr>
          <p:nvPr>
            <p:ph type="sldNum" sz="quarter" idx="4"/>
          </p:nvPr>
        </p:nvSpPr>
        <p:spPr/>
        <p:txBody>
          <a:bodyPr/>
          <a:lstStyle/>
          <a:p>
            <a:fld id="{2066355A-084C-D24E-9AD2-7E4FC41EA627}" type="slidenum">
              <a:rPr lang="en-US" smtClean="0"/>
              <a:pPr/>
              <a:t>6</a:t>
            </a:fld>
            <a:endParaRPr lang="en-US" dirty="0"/>
          </a:p>
        </p:txBody>
      </p:sp>
      <p:pic>
        <p:nvPicPr>
          <p:cNvPr id="11" name="Picture 10">
            <a:extLst>
              <a:ext uri="{FF2B5EF4-FFF2-40B4-BE49-F238E27FC236}">
                <a16:creationId xmlns:a16="http://schemas.microsoft.com/office/drawing/2014/main" id="{81382EB9-A7BE-4809-BBB8-3200441E69EF}"/>
              </a:ext>
            </a:extLst>
          </p:cNvPr>
          <p:cNvPicPr>
            <a:picLocks noChangeAspect="1"/>
          </p:cNvPicPr>
          <p:nvPr/>
        </p:nvPicPr>
        <p:blipFill>
          <a:blip r:embed="rId3"/>
          <a:stretch>
            <a:fillRect/>
          </a:stretch>
        </p:blipFill>
        <p:spPr>
          <a:xfrm>
            <a:off x="1266896" y="925207"/>
            <a:ext cx="6610209" cy="3293086"/>
          </a:xfrm>
          <a:prstGeom prst="rect">
            <a:avLst/>
          </a:prstGeom>
        </p:spPr>
      </p:pic>
    </p:spTree>
    <p:extLst>
      <p:ext uri="{BB962C8B-B14F-4D97-AF65-F5344CB8AC3E}">
        <p14:creationId xmlns:p14="http://schemas.microsoft.com/office/powerpoint/2010/main" val="2475254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Troubleshooting Models</a:t>
            </a:r>
          </a:p>
        </p:txBody>
      </p:sp>
      <p:sp>
        <p:nvSpPr>
          <p:cNvPr id="6" name="Text Placeholder 5">
            <a:extLst>
              <a:ext uri="{FF2B5EF4-FFF2-40B4-BE49-F238E27FC236}">
                <a16:creationId xmlns:a16="http://schemas.microsoft.com/office/drawing/2014/main" id="{35884518-7AD4-4741-839D-39B027C0DCBB}"/>
              </a:ext>
            </a:extLst>
          </p:cNvPr>
          <p:cNvSpPr>
            <a:spLocks noGrp="1"/>
          </p:cNvSpPr>
          <p:nvPr>
            <p:ph type="body" sz="quarter" idx="13"/>
          </p:nvPr>
        </p:nvSpPr>
        <p:spPr/>
        <p:txBody>
          <a:bodyPr/>
          <a:lstStyle/>
          <a:p>
            <a:r>
              <a:rPr lang="en-US" dirty="0"/>
              <a:t>Step-by-step approaches to troubleshooting.</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5" name="Content Placeholder 4">
            <a:extLst>
              <a:ext uri="{FF2B5EF4-FFF2-40B4-BE49-F238E27FC236}">
                <a16:creationId xmlns:a16="http://schemas.microsoft.com/office/drawing/2014/main" id="{E7AB591D-B9B6-4A9D-9D67-84C0E3B10801}"/>
              </a:ext>
            </a:extLst>
          </p:cNvPr>
          <p:cNvSpPr>
            <a:spLocks noGrp="1"/>
          </p:cNvSpPr>
          <p:nvPr>
            <p:ph idx="1"/>
          </p:nvPr>
        </p:nvSpPr>
        <p:spPr/>
        <p:txBody>
          <a:bodyPr/>
          <a:lstStyle/>
          <a:p>
            <a:r>
              <a:rPr lang="en-US" sz="1600" dirty="0"/>
              <a:t>Many models that vary in approach.</a:t>
            </a:r>
          </a:p>
          <a:p>
            <a:r>
              <a:rPr lang="en-US" sz="1600" dirty="0"/>
              <a:t>All models support a methodical and repeatable pattern of troubleshooting.</a:t>
            </a:r>
          </a:p>
          <a:p>
            <a:r>
              <a:rPr lang="en-US" sz="1600" dirty="0"/>
              <a:t>Example model:</a:t>
            </a:r>
          </a:p>
          <a:p>
            <a:pPr marL="685800" lvl="1" indent="-342900">
              <a:buFont typeface="+mj-lt"/>
              <a:buAutoNum type="arabicPeriod"/>
            </a:pPr>
            <a:r>
              <a:rPr lang="en-US" sz="1400" dirty="0"/>
              <a:t>Identify the problem.</a:t>
            </a:r>
          </a:p>
          <a:p>
            <a:pPr marL="685800" lvl="1" indent="-342900">
              <a:buFont typeface="+mj-lt"/>
              <a:buAutoNum type="arabicPeriod"/>
            </a:pPr>
            <a:r>
              <a:rPr lang="en-US" sz="1400" dirty="0"/>
              <a:t>Establish a theory of probable cause.</a:t>
            </a:r>
          </a:p>
          <a:p>
            <a:pPr marL="685800" lvl="1" indent="-342900">
              <a:buFont typeface="+mj-lt"/>
              <a:buAutoNum type="arabicPeriod"/>
            </a:pPr>
            <a:r>
              <a:rPr lang="en-US" sz="1400" dirty="0"/>
              <a:t>Test the theory to determine the cause.</a:t>
            </a:r>
          </a:p>
          <a:p>
            <a:pPr marL="685800" lvl="1" indent="-342900">
              <a:buFont typeface="+mj-lt"/>
              <a:buAutoNum type="arabicPeriod"/>
            </a:pPr>
            <a:r>
              <a:rPr lang="en-US" sz="1400" dirty="0"/>
              <a:t>Establish a plan of action to resolve the issue.</a:t>
            </a:r>
          </a:p>
          <a:p>
            <a:pPr marL="685800" lvl="1" indent="-342900">
              <a:buFont typeface="+mj-lt"/>
              <a:buAutoNum type="arabicPeriod"/>
            </a:pPr>
            <a:r>
              <a:rPr lang="en-US" sz="1400" dirty="0"/>
              <a:t>Implement a solution or escalate the issue.</a:t>
            </a:r>
          </a:p>
          <a:p>
            <a:pPr marL="685800" lvl="1" indent="-342900">
              <a:buFont typeface="+mj-lt"/>
              <a:buAutoNum type="arabicPeriod"/>
            </a:pPr>
            <a:r>
              <a:rPr lang="en-US" sz="1400" dirty="0"/>
              <a:t>Verify system functionality and implement preventative measures.</a:t>
            </a:r>
          </a:p>
          <a:p>
            <a:pPr marL="685800" lvl="1" indent="-342900">
              <a:buFont typeface="+mj-lt"/>
              <a:buAutoNum type="arabicPeriod"/>
            </a:pPr>
            <a:r>
              <a:rPr lang="en-US" sz="1400" dirty="0"/>
              <a:t>Document findings, actions, and outcomes.</a:t>
            </a:r>
          </a:p>
        </p:txBody>
      </p:sp>
    </p:spTree>
    <p:extLst>
      <p:ext uri="{BB962C8B-B14F-4D97-AF65-F5344CB8AC3E}">
        <p14:creationId xmlns:p14="http://schemas.microsoft.com/office/powerpoint/2010/main" val="31516822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Permissions Troubleshooting (Slide 1 of 2)</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Always verify permissions with </a:t>
            </a:r>
            <a:r>
              <a:rPr lang="en-US" sz="1600" dirty="0">
                <a:latin typeface="Cutive Mono" panose="020B0604020202020204" charset="0"/>
                <a:cs typeface="Courier New" panose="02070309020205020404" pitchFamily="49" charset="0"/>
              </a:rPr>
              <a:t>ls -al</a:t>
            </a:r>
            <a:r>
              <a:rPr lang="en-US" dirty="0"/>
              <a:t> first.</a:t>
            </a:r>
          </a:p>
        </p:txBody>
      </p:sp>
      <p:graphicFrame>
        <p:nvGraphicFramePr>
          <p:cNvPr id="5" name="Group 23">
            <a:extLst>
              <a:ext uri="{FF2B5EF4-FFF2-40B4-BE49-F238E27FC236}">
                <a16:creationId xmlns:a16="http://schemas.microsoft.com/office/drawing/2014/main" id="{2165A922-58FB-440A-BACE-35AFCC309B3D}"/>
              </a:ext>
            </a:extLst>
          </p:cNvPr>
          <p:cNvGraphicFramePr>
            <a:graphicFrameLocks noGrp="1"/>
          </p:cNvGraphicFramePr>
          <p:nvPr>
            <p:extLst>
              <p:ext uri="{D42A27DB-BD31-4B8C-83A1-F6EECF244321}">
                <p14:modId xmlns:p14="http://schemas.microsoft.com/office/powerpoint/2010/main" val="208250479"/>
              </p:ext>
            </p:extLst>
          </p:nvPr>
        </p:nvGraphicFramePr>
        <p:xfrm>
          <a:off x="792654" y="1480496"/>
          <a:ext cx="7554111" cy="3339128"/>
        </p:xfrm>
        <a:graphic>
          <a:graphicData uri="http://schemas.openxmlformats.org/drawingml/2006/table">
            <a:tbl>
              <a:tblPr/>
              <a:tblGrid>
                <a:gridCol w="2188887">
                  <a:extLst>
                    <a:ext uri="{9D8B030D-6E8A-4147-A177-3AD203B41FA5}">
                      <a16:colId xmlns:a16="http://schemas.microsoft.com/office/drawing/2014/main" val="20000"/>
                    </a:ext>
                  </a:extLst>
                </a:gridCol>
                <a:gridCol w="5365224">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Symptom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Cause and Solution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Owner of file can't view its contents.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User is not granted read access.</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grant read privileges to owner.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remove directory despite having write permission.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User needs write </a:t>
                      </a:r>
                      <a:r>
                        <a:rPr kumimoji="0" lang="en-US" sz="1200" b="0" i="1" u="none" strike="noStrike" kern="1200" cap="none" normalizeH="0" baseline="0" dirty="0">
                          <a:ln>
                            <a:noFill/>
                          </a:ln>
                          <a:solidFill>
                            <a:schemeClr val="tx1">
                              <a:lumMod val="85000"/>
                              <a:lumOff val="15000"/>
                            </a:schemeClr>
                          </a:solidFill>
                          <a:effectLst/>
                          <a:latin typeface="+mn-lt"/>
                          <a:ea typeface="+mn-ea"/>
                          <a:cs typeface="Calibri"/>
                        </a:rPr>
                        <a:t>and</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execute permission to modify directory.</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add execute permission to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enter directory despite having read access.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User needs execute permission to enter directory.</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add execute permission to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83662138"/>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remove file, but has full permissions on 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User needs write permission on containing directory.</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add write permission to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87617401"/>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create files in a directory they have write/execute permission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Immutable flag is set on directory.</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As root, remove immutable flag using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chattr</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bl>
          </a:graphicData>
        </a:graphic>
      </p:graphicFrame>
    </p:spTree>
    <p:extLst>
      <p:ext uri="{BB962C8B-B14F-4D97-AF65-F5344CB8AC3E}">
        <p14:creationId xmlns:p14="http://schemas.microsoft.com/office/powerpoint/2010/main" val="4034942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1AFC41-1E5C-4517-847F-D9D3F688E697}"/>
              </a:ext>
            </a:extLst>
          </p:cNvPr>
          <p:cNvSpPr>
            <a:spLocks noGrp="1"/>
          </p:cNvSpPr>
          <p:nvPr>
            <p:ph type="title"/>
          </p:nvPr>
        </p:nvSpPr>
        <p:spPr/>
        <p:txBody>
          <a:bodyPr/>
          <a:lstStyle/>
          <a:p>
            <a:r>
              <a:rPr lang="en-US" dirty="0"/>
              <a:t>Permissions Troubleshooting (Slide 2 of 2)</a:t>
            </a:r>
          </a:p>
        </p:txBody>
      </p:sp>
      <p:sp>
        <p:nvSpPr>
          <p:cNvPr id="3" name="Slide Number Placeholder 2">
            <a:extLst>
              <a:ext uri="{FF2B5EF4-FFF2-40B4-BE49-F238E27FC236}">
                <a16:creationId xmlns:a16="http://schemas.microsoft.com/office/drawing/2014/main" id="{7E7E6FC0-F9E0-49E7-9008-D8F550E25ECE}"/>
              </a:ext>
            </a:extLst>
          </p:cNvPr>
          <p:cNvSpPr>
            <a:spLocks noGrp="1"/>
          </p:cNvSpPr>
          <p:nvPr>
            <p:ph type="sldNum" sz="quarter" idx="4"/>
          </p:nvPr>
        </p:nvSpPr>
        <p:spPr/>
        <p:txBody>
          <a:bodyPr/>
          <a:lstStyle/>
          <a:p>
            <a:fld id="{2066355A-084C-D24E-9AD2-7E4FC41EA627}" type="slidenum">
              <a:rPr lang="en-US" smtClean="0"/>
              <a:pPr/>
              <a:t>62</a:t>
            </a:fld>
            <a:endParaRPr lang="en-US" dirty="0"/>
          </a:p>
        </p:txBody>
      </p:sp>
      <p:graphicFrame>
        <p:nvGraphicFramePr>
          <p:cNvPr id="6" name="Group 23">
            <a:extLst>
              <a:ext uri="{FF2B5EF4-FFF2-40B4-BE49-F238E27FC236}">
                <a16:creationId xmlns:a16="http://schemas.microsoft.com/office/drawing/2014/main" id="{97AC2FBE-1E07-4CE8-B718-66DBAFE7363E}"/>
              </a:ext>
            </a:extLst>
          </p:cNvPr>
          <p:cNvGraphicFramePr>
            <a:graphicFrameLocks noGrp="1"/>
          </p:cNvGraphicFramePr>
          <p:nvPr>
            <p:extLst>
              <p:ext uri="{D42A27DB-BD31-4B8C-83A1-F6EECF244321}">
                <p14:modId xmlns:p14="http://schemas.microsoft.com/office/powerpoint/2010/main" val="316288620"/>
              </p:ext>
            </p:extLst>
          </p:nvPr>
        </p:nvGraphicFramePr>
        <p:xfrm>
          <a:off x="810987" y="797110"/>
          <a:ext cx="7522027" cy="4027976"/>
        </p:xfrm>
        <a:graphic>
          <a:graphicData uri="http://schemas.openxmlformats.org/drawingml/2006/table">
            <a:tbl>
              <a:tblPr/>
              <a:tblGrid>
                <a:gridCol w="2180866">
                  <a:extLst>
                    <a:ext uri="{9D8B030D-6E8A-4147-A177-3AD203B41FA5}">
                      <a16:colId xmlns:a16="http://schemas.microsoft.com/office/drawing/2014/main" val="20000"/>
                    </a:ext>
                  </a:extLst>
                </a:gridCol>
                <a:gridCol w="534116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bg1"/>
                          </a:solidFill>
                          <a:effectLst/>
                          <a:latin typeface="+mn-lt"/>
                          <a:cs typeface="Calibri"/>
                        </a:rPr>
                        <a:t>Symptom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mn-lt"/>
                          <a:ea typeface="+mn-ea"/>
                          <a:cs typeface="Calibri"/>
                        </a:rPr>
                        <a:t>Cause and Solution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Root user can't modify a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Immutable flag is set on file.</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As root, remove immutable flag using </a:t>
                      </a:r>
                      <a:r>
                        <a:rPr kumimoji="0" lang="en-US" sz="11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chattr</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09709962"/>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All users can list directory contents, but only owner/group/service account should.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Read permission is set on directory for others context.</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Remove read permission for others context. Add service account to directory's ACL with read access.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403233310"/>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User denied permission to execute a script they themselves created.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Execute permission is not automatically set on new files.</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err="1">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to add execute permission to script.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80310096"/>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User denied permission to change a script they can execute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User needs write permission to script.</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err="1">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to add write permission to script.</a:t>
                      </a:r>
                      <a:endParaRPr kumimoji="0" lang="en-US" sz="1100" b="1" i="0" u="none" strike="noStrike" kern="1200" cap="none" normalizeH="0" baseline="0" dirty="0">
                        <a:ln>
                          <a:noFill/>
                        </a:ln>
                        <a:solidFill>
                          <a:schemeClr val="tx1">
                            <a:lumMod val="85000"/>
                            <a:lumOff val="15000"/>
                          </a:schemeClr>
                        </a:solidFill>
                        <a:effectLst/>
                        <a:latin typeface="+mn-lt"/>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79063180"/>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User denied permission to execute script they have execute permission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User also needs read permission to script.</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err="1">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1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to add read permission to script.</a:t>
                      </a:r>
                      <a:endParaRPr kumimoji="0" lang="en-US" sz="1100" b="1" i="0" u="none" strike="noStrike" kern="1200" cap="none" normalizeH="0" baseline="0" dirty="0">
                        <a:ln>
                          <a:noFill/>
                        </a:ln>
                        <a:solidFill>
                          <a:schemeClr val="tx1">
                            <a:lumMod val="85000"/>
                            <a:lumOff val="15000"/>
                          </a:schemeClr>
                        </a:solidFill>
                        <a:effectLst/>
                        <a:latin typeface="+mn-lt"/>
                        <a:ea typeface="+mn-ea"/>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52663919"/>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All users can delete file, but should only be able to write to it.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Write/execute permissions on directories enable users to delete objects.</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100" b="0" i="0" u="none" strike="noStrike" kern="1200" cap="none" normalizeH="0" baseline="0" dirty="0">
                          <a:ln>
                            <a:noFill/>
                          </a:ln>
                          <a:solidFill>
                            <a:schemeClr val="tx1">
                              <a:lumMod val="85000"/>
                              <a:lumOff val="15000"/>
                            </a:schemeClr>
                          </a:solidFill>
                          <a:effectLst/>
                          <a:latin typeface="+mn-lt"/>
                          <a:ea typeface="+mn-ea"/>
                          <a:cs typeface="Calibri"/>
                        </a:rPr>
                        <a:t>: Add sticky bit to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58521645"/>
                  </a:ext>
                </a:extLst>
              </a:tr>
            </a:tbl>
          </a:graphicData>
        </a:graphic>
      </p:graphicFrame>
    </p:spTree>
    <p:extLst>
      <p:ext uri="{BB962C8B-B14F-4D97-AF65-F5344CB8AC3E}">
        <p14:creationId xmlns:p14="http://schemas.microsoft.com/office/powerpoint/2010/main" val="2753130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Ownership Troubleshooting</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Always verify ownership with </a:t>
            </a:r>
            <a:r>
              <a:rPr lang="en-US" sz="1600" dirty="0">
                <a:latin typeface="Cutive Mono" panose="020B0604020202020204" charset="0"/>
                <a:cs typeface="Courier New" panose="02070309020205020404" pitchFamily="49" charset="0"/>
              </a:rPr>
              <a:t>ls -al</a:t>
            </a:r>
            <a:r>
              <a:rPr lang="en-US" dirty="0"/>
              <a:t> first.</a:t>
            </a:r>
          </a:p>
        </p:txBody>
      </p:sp>
      <p:graphicFrame>
        <p:nvGraphicFramePr>
          <p:cNvPr id="5" name="Group 23">
            <a:extLst>
              <a:ext uri="{FF2B5EF4-FFF2-40B4-BE49-F238E27FC236}">
                <a16:creationId xmlns:a16="http://schemas.microsoft.com/office/drawing/2014/main" id="{F4163AC0-7D5E-45A9-A018-921FDE8858CF}"/>
              </a:ext>
            </a:extLst>
          </p:cNvPr>
          <p:cNvGraphicFramePr>
            <a:graphicFrameLocks noGrp="1"/>
          </p:cNvGraphicFramePr>
          <p:nvPr>
            <p:extLst>
              <p:ext uri="{D42A27DB-BD31-4B8C-83A1-F6EECF244321}">
                <p14:modId xmlns:p14="http://schemas.microsoft.com/office/powerpoint/2010/main" val="3963950961"/>
              </p:ext>
            </p:extLst>
          </p:nvPr>
        </p:nvGraphicFramePr>
        <p:xfrm>
          <a:off x="400410" y="1411421"/>
          <a:ext cx="8338599" cy="3302552"/>
        </p:xfrm>
        <a:graphic>
          <a:graphicData uri="http://schemas.openxmlformats.org/drawingml/2006/table">
            <a:tbl>
              <a:tblPr/>
              <a:tblGrid>
                <a:gridCol w="3035318">
                  <a:extLst>
                    <a:ext uri="{9D8B030D-6E8A-4147-A177-3AD203B41FA5}">
                      <a16:colId xmlns:a16="http://schemas.microsoft.com/office/drawing/2014/main" val="20000"/>
                    </a:ext>
                  </a:extLst>
                </a:gridCol>
                <a:gridCol w="530328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Symptom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Cause and Solution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access file, but owner context has full permissions.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User is not owner of file.</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chown</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make user owner of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can't delete file, but containing directory gives full permissions to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Directory's group is not the same as user's group.</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chgrp</a:t>
                      </a:r>
                      <a:r>
                        <a:rPr kumimoji="0" lang="en-US" sz="1200" b="0" i="0" u="none" strike="noStrike" kern="1200" cap="none" normalizeH="0" baseline="0" dirty="0">
                          <a:ln>
                            <a:noFill/>
                          </a:ln>
                          <a:solidFill>
                            <a:schemeClr val="tx1">
                              <a:lumMod val="85000"/>
                              <a:lumOff val="15000"/>
                            </a:schemeClr>
                          </a:solidFill>
                          <a:effectLst/>
                          <a:latin typeface="Calibri"/>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to make directory's group the same as the 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Users can modify a file, but others context only has read permission.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File's group is set to same group that users are members of.</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chgrp</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to change file's group to a different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creates file in shared directory, file takes on user's group ID when it should take on directory's 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Files take on creating user's group ID by default.</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to set SGID permission inheritance.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85044377"/>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 creates file in shared directory, file takes on directory's group ID when it should take on user's 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Cause</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SGID permission is set on directory</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Solution</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Use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mn-ea"/>
                          <a:cs typeface="Courier New" panose="02070309020205020404" pitchFamily="49" charset="0"/>
                        </a:rPr>
                        <a:t>chmod</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to remove SGID permission on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71897169"/>
                  </a:ext>
                </a:extLst>
              </a:tr>
            </a:tbl>
          </a:graphicData>
        </a:graphic>
      </p:graphicFrame>
    </p:spTree>
    <p:extLst>
      <p:ext uri="{BB962C8B-B14F-4D97-AF65-F5344CB8AC3E}">
        <p14:creationId xmlns:p14="http://schemas.microsoft.com/office/powerpoint/2010/main" val="1720049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Group Membership Troubleshooting</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Issues can arise if users are not in the right groups.</a:t>
            </a:r>
          </a:p>
          <a:p>
            <a:r>
              <a:rPr lang="en-US" dirty="0"/>
              <a:t>Use </a:t>
            </a:r>
            <a:r>
              <a:rPr lang="en-US" dirty="0">
                <a:latin typeface="Cutive Mono" panose="020B0604020202020204" charset="0"/>
                <a:cs typeface="Courier New" panose="02070309020205020404" pitchFamily="49" charset="0"/>
              </a:rPr>
              <a:t>groups {user name}</a:t>
            </a:r>
            <a:r>
              <a:rPr lang="en-US" dirty="0"/>
              <a:t> to check what groups a user is a member of.</a:t>
            </a:r>
          </a:p>
          <a:p>
            <a:r>
              <a:rPr lang="en-US" dirty="0"/>
              <a:t>Default owning group of new files may be unexpected.</a:t>
            </a:r>
          </a:p>
          <a:p>
            <a:pPr lvl="1"/>
            <a:r>
              <a:rPr lang="en-US" dirty="0"/>
              <a:t>Make sure expected group is user's primary group.</a:t>
            </a:r>
          </a:p>
          <a:p>
            <a:r>
              <a:rPr lang="en-US" dirty="0"/>
              <a:t>Use </a:t>
            </a:r>
            <a:r>
              <a:rPr lang="en-US" dirty="0">
                <a:latin typeface="Cutive Mono" panose="020B0604020202020204" charset="0"/>
                <a:cs typeface="Courier New" panose="02070309020205020404" pitchFamily="49" charset="0"/>
              </a:rPr>
              <a:t>usermod</a:t>
            </a:r>
            <a:r>
              <a:rPr lang="en-US" dirty="0"/>
              <a:t> to change group membership.</a:t>
            </a:r>
          </a:p>
          <a:p>
            <a:r>
              <a:rPr lang="en-US" dirty="0"/>
              <a:t>Consider listing all members of a group.</a:t>
            </a:r>
          </a:p>
          <a:p>
            <a:pPr lvl="1"/>
            <a:r>
              <a:rPr lang="en-US" dirty="0"/>
              <a:t>Not one command universal to all Linux distros.</a:t>
            </a:r>
          </a:p>
          <a:p>
            <a:pPr lvl="1"/>
            <a:r>
              <a:rPr lang="en-US" dirty="0">
                <a:latin typeface="Cutive Mono" panose="020B0604020202020204" charset="0"/>
                <a:cs typeface="Courier New" panose="02070309020205020404" pitchFamily="49" charset="0"/>
              </a:rPr>
              <a:t>/etc/group</a:t>
            </a:r>
            <a:r>
              <a:rPr lang="en-US" dirty="0"/>
              <a:t> leaves out primary group members and other authentication.</a:t>
            </a:r>
          </a:p>
          <a:p>
            <a:pPr lvl="1"/>
            <a:r>
              <a:rPr lang="en-US" dirty="0">
                <a:latin typeface="Cutive Mono" panose="020B0604020202020204" charset="0"/>
                <a:cs typeface="Courier New" panose="02070309020205020404" pitchFamily="49" charset="0"/>
              </a:rPr>
              <a:t>lid</a:t>
            </a:r>
            <a:r>
              <a:rPr lang="en-US" dirty="0"/>
              <a:t> and </a:t>
            </a:r>
            <a:r>
              <a:rPr lang="en-US" dirty="0">
                <a:latin typeface="Cutive Mono" panose="020B0604020202020204" charset="0"/>
                <a:cs typeface="Courier New" panose="02070309020205020404" pitchFamily="49" charset="0"/>
              </a:rPr>
              <a:t>getent</a:t>
            </a:r>
            <a:r>
              <a:rPr lang="en-US" dirty="0"/>
              <a:t> can provide more complete info.</a:t>
            </a:r>
          </a:p>
        </p:txBody>
      </p:sp>
    </p:spTree>
    <p:extLst>
      <p:ext uri="{BB962C8B-B14F-4D97-AF65-F5344CB8AC3E}">
        <p14:creationId xmlns:p14="http://schemas.microsoft.com/office/powerpoint/2010/main" val="4038467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Guidelines for Troubleshooting Permissions Issues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sz="1400" dirty="0"/>
              <a:t>Follow an overall troubleshooting strategy.</a:t>
            </a:r>
          </a:p>
          <a:p>
            <a:r>
              <a:rPr lang="en-US" sz="1400" dirty="0"/>
              <a:t>Follow a step-by-step troubleshooting model.</a:t>
            </a:r>
          </a:p>
          <a:p>
            <a:r>
              <a:rPr lang="en-US" sz="1400" dirty="0"/>
              <a:t>Start by verifying an object's permissions and ownership using </a:t>
            </a:r>
            <a:r>
              <a:rPr lang="en-US" sz="1400" dirty="0">
                <a:latin typeface="Cutive Mono" panose="020B0604020202020204" charset="0"/>
                <a:cs typeface="Courier New" panose="02070309020205020404" pitchFamily="49" charset="0"/>
              </a:rPr>
              <a:t>ls -al</a:t>
            </a:r>
            <a:r>
              <a:rPr lang="en-US" sz="1400" dirty="0"/>
              <a:t> command.</a:t>
            </a:r>
          </a:p>
          <a:p>
            <a:r>
              <a:rPr lang="en-US" sz="1400" dirty="0"/>
              <a:t>Ensure users have permissions to work with file.</a:t>
            </a:r>
          </a:p>
          <a:p>
            <a:r>
              <a:rPr lang="en-US" sz="1400" dirty="0"/>
              <a:t>Ensure users don't have permissions beyond what they need.</a:t>
            </a:r>
          </a:p>
          <a:p>
            <a:r>
              <a:rPr lang="en-US" sz="1400" dirty="0"/>
              <a:t>Ensure objects don't have the immutable flag if they need to be modified.</a:t>
            </a:r>
          </a:p>
          <a:p>
            <a:r>
              <a:rPr lang="en-US" sz="1400" dirty="0"/>
              <a:t>Set SUID permission on an executable to run it with root permissions.</a:t>
            </a:r>
          </a:p>
          <a:p>
            <a:r>
              <a:rPr lang="en-US" sz="1400" dirty="0"/>
              <a:t>Set sticky bit when only the owner/root should be able to delete object.</a:t>
            </a:r>
          </a:p>
          <a:p>
            <a:r>
              <a:rPr lang="en-US" sz="1400" dirty="0"/>
              <a:t>Ensure objects have proper owner and group set.</a:t>
            </a:r>
          </a:p>
          <a:p>
            <a:r>
              <a:rPr lang="en-US" sz="1400" dirty="0"/>
              <a:t>Set SGID permission on directory for new files to inherit its group ID.</a:t>
            </a:r>
          </a:p>
          <a:p>
            <a:r>
              <a:rPr lang="en-US" sz="1400" dirty="0"/>
              <a:t>Use </a:t>
            </a:r>
            <a:r>
              <a:rPr lang="en-US" sz="1400" dirty="0">
                <a:latin typeface="Cutive Mono" panose="020B0604020202020204" charset="0"/>
                <a:cs typeface="Courier New" panose="02070309020205020404" pitchFamily="49" charset="0"/>
              </a:rPr>
              <a:t>groups {user name}</a:t>
            </a:r>
            <a:r>
              <a:rPr lang="en-US" sz="1400" dirty="0"/>
              <a:t> to verify the groups a user is a member of.</a:t>
            </a:r>
          </a:p>
          <a:p>
            <a:r>
              <a:rPr lang="en-US" sz="1400" dirty="0"/>
              <a:t>Modify group membership when necessary.</a:t>
            </a:r>
          </a:p>
          <a:p>
            <a:r>
              <a:rPr lang="en-US" sz="1400" dirty="0"/>
              <a:t>Acquire and use tools like </a:t>
            </a:r>
            <a:r>
              <a:rPr lang="en-US" sz="1400" dirty="0">
                <a:latin typeface="Cutive Mono" panose="020B0604020202020204" charset="0"/>
                <a:cs typeface="Courier New" panose="02070309020205020404" pitchFamily="49" charset="0"/>
              </a:rPr>
              <a:t>lid</a:t>
            </a:r>
            <a:r>
              <a:rPr lang="en-US" sz="1400" dirty="0"/>
              <a:t> and </a:t>
            </a:r>
            <a:r>
              <a:rPr lang="en-US" sz="1400" dirty="0">
                <a:latin typeface="Cutive Mono" panose="020B0604020202020204" charset="0"/>
                <a:cs typeface="Courier New" panose="02070309020205020404" pitchFamily="49" charset="0"/>
              </a:rPr>
              <a:t>getent</a:t>
            </a:r>
            <a:r>
              <a:rPr lang="en-US" sz="1400" dirty="0"/>
              <a:t> to view all members of a group.</a:t>
            </a:r>
          </a:p>
        </p:txBody>
      </p:sp>
    </p:spTree>
    <p:extLst>
      <p:ext uri="{BB962C8B-B14F-4D97-AF65-F5344CB8AC3E}">
        <p14:creationId xmlns:p14="http://schemas.microsoft.com/office/powerpoint/2010/main" val="3900760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6E27F37-93B7-4D2A-BED5-D72CCE9286D9}"/>
              </a:ext>
            </a:extLst>
          </p:cNvPr>
          <p:cNvSpPr>
            <a:spLocks noGrp="1"/>
          </p:cNvSpPr>
          <p:nvPr>
            <p:ph idx="1"/>
          </p:nvPr>
        </p:nvSpPr>
        <p:spPr/>
        <p:txBody>
          <a:bodyPr/>
          <a:lstStyle/>
          <a:p>
            <a:r>
              <a:rPr lang="en-US" dirty="0"/>
              <a:t>You're servicing requests at the help desk.</a:t>
            </a:r>
          </a:p>
          <a:p>
            <a:r>
              <a:rPr lang="en-US" dirty="0"/>
              <a:t>You need to identify permissions issues and suggest resolutions.</a:t>
            </a:r>
          </a:p>
        </p:txBody>
      </p:sp>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Activity: Troubleshooting Permissions Issues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Tree>
    <p:extLst>
      <p:ext uri="{BB962C8B-B14F-4D97-AF65-F5344CB8AC3E}">
        <p14:creationId xmlns:p14="http://schemas.microsoft.com/office/powerpoint/2010/main" val="1425865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Rose Stanley opened a ticket indicating that she is denied the ability to delete a directory. She confirmed with the service desk that she has write permission to the directory. What suggestion would you make to address the issue?</a:t>
            </a:r>
          </a:p>
          <a:p>
            <a:endParaRPr lang="en-US" b="1" dirty="0"/>
          </a:p>
          <a:p>
            <a:r>
              <a:rPr lang="en-US" b="1" dirty="0"/>
              <a:t>ANSWER:</a:t>
            </a:r>
          </a:p>
          <a:p>
            <a:pPr lvl="1"/>
            <a:r>
              <a:rPr lang="en-US" dirty="0"/>
              <a:t>Users also need the execute permission to remove a directory.</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Tree>
    <p:extLst>
      <p:ext uri="{BB962C8B-B14F-4D97-AF65-F5344CB8AC3E}">
        <p14:creationId xmlns:p14="http://schemas.microsoft.com/office/powerpoint/2010/main" val="260239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Jerry Robinson received an access denied message on a file. He told the service desk that the user permissions indicate the owner has read access. What suggestion would you make to address the issue?</a:t>
            </a:r>
          </a:p>
          <a:p>
            <a:endParaRPr lang="en-US" b="1" dirty="0"/>
          </a:p>
          <a:p>
            <a:r>
              <a:rPr lang="en-US" b="1" dirty="0"/>
              <a:t>ANSWER:</a:t>
            </a:r>
          </a:p>
          <a:p>
            <a:pPr lvl="1"/>
            <a:r>
              <a:rPr lang="en-US" dirty="0"/>
              <a:t>Check to see if Jerry Robinson's account is the owner of the file, and if not, make him the owner if he should be.</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Tree>
    <p:extLst>
      <p:ext uri="{BB962C8B-B14F-4D97-AF65-F5344CB8AC3E}">
        <p14:creationId xmlns:p14="http://schemas.microsoft.com/office/powerpoint/2010/main" val="189455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Rose Stanley received an access denied message on a file. She used the ls-	l command to discover what group had been granted access to the file. She believed she should be able to access the file. What suggestion would you make to address the issue?</a:t>
            </a:r>
          </a:p>
          <a:p>
            <a:endParaRPr lang="en-US" b="1" dirty="0"/>
          </a:p>
          <a:p>
            <a:r>
              <a:rPr lang="en-US" b="1" dirty="0"/>
              <a:t>ANSWER:</a:t>
            </a:r>
          </a:p>
          <a:p>
            <a:pPr lvl="1"/>
            <a:r>
              <a:rPr lang="en-US" dirty="0"/>
              <a:t>Use the id command with Rose Stanley's account to ensure she is a member of the group specified by the file's permissions.</a:t>
            </a:r>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37745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t>The </a:t>
            </a:r>
            <a:r>
              <a:rPr lang="en-US" dirty="0">
                <a:latin typeface="Cutive Mono" panose="020B0604020202020204" charset="0"/>
                <a:cs typeface="Courier New" panose="02070309020205020404" pitchFamily="49" charset="0"/>
              </a:rPr>
              <a:t>chmod</a:t>
            </a:r>
            <a:r>
              <a:rPr lang="en-US" dirty="0"/>
              <a:t> Command</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7" name="Content Placeholder 6">
            <a:extLst>
              <a:ext uri="{FF2B5EF4-FFF2-40B4-BE49-F238E27FC236}">
                <a16:creationId xmlns:a16="http://schemas.microsoft.com/office/drawing/2014/main" id="{8BC342D2-0774-4B23-A88C-7616E0391C62}"/>
              </a:ext>
            </a:extLst>
          </p:cNvPr>
          <p:cNvSpPr>
            <a:spLocks noGrp="1"/>
          </p:cNvSpPr>
          <p:nvPr>
            <p:ph idx="1"/>
          </p:nvPr>
        </p:nvSpPr>
        <p:spPr/>
        <p:txBody>
          <a:bodyPr/>
          <a:lstStyle/>
          <a:p>
            <a:r>
              <a:rPr lang="en-US" dirty="0"/>
              <a:t>Enables you to modify permissions on files/directories.</a:t>
            </a:r>
          </a:p>
          <a:p>
            <a:r>
              <a:rPr lang="en-US" dirty="0"/>
              <a:t>Can only be done by owner of object or sysadmin.</a:t>
            </a:r>
          </a:p>
        </p:txBody>
      </p:sp>
    </p:spTree>
    <p:extLst>
      <p:ext uri="{BB962C8B-B14F-4D97-AF65-F5344CB8AC3E}">
        <p14:creationId xmlns:p14="http://schemas.microsoft.com/office/powerpoint/2010/main" val="2074023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Jerry Robinson cannot use the cd command to navigate into a particular directory. He told the service desk that he used ls -l to see what group is associated with the file. He also confirmed that the group is listed as having read access to the directory. He then used the id command to confirm he is a member of that group. What suggestion would you make to address this issue?</a:t>
            </a:r>
          </a:p>
          <a:p>
            <a:endParaRPr lang="en-US" b="1" dirty="0"/>
          </a:p>
          <a:p>
            <a:r>
              <a:rPr lang="en-US" b="1" dirty="0"/>
              <a:t>ANSWER:</a:t>
            </a:r>
          </a:p>
          <a:p>
            <a:pPr lvl="1"/>
            <a:r>
              <a:rPr lang="en-US" dirty="0"/>
              <a:t>Users also need the execute permission to change into a directory.</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16488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A group with a shared directory set up by another administrator is having several problems with permissions in that directory. You've been asked to investigate. Which commands can you use to check existing permissions to help assess the current setup?</a:t>
            </a:r>
          </a:p>
          <a:p>
            <a:endParaRPr lang="en-US" b="1" dirty="0"/>
          </a:p>
          <a:p>
            <a:r>
              <a:rPr lang="en-US" b="1" dirty="0"/>
              <a:t>ANSWER:</a:t>
            </a:r>
          </a:p>
          <a:p>
            <a:pPr lvl="1"/>
            <a:r>
              <a:rPr lang="en-US" dirty="0"/>
              <a:t>1) ls -al 2) </a:t>
            </a:r>
            <a:r>
              <a:rPr lang="en-US" dirty="0" err="1"/>
              <a:t>getfacl</a:t>
            </a:r>
            <a:r>
              <a:rPr lang="en-US" dirty="0"/>
              <a:t> 3) </a:t>
            </a:r>
            <a:r>
              <a:rPr lang="en-US" dirty="0" err="1"/>
              <a:t>lsattr</a:t>
            </a:r>
            <a:r>
              <a:rPr lang="en-US" dirty="0"/>
              <a:t> —These commands will give you a good perspective on permissions, ACLs, and any attributes that have been set on the shared directory and files.</a:t>
            </a:r>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6059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A user complains that a script that she created and has full access to (</a:t>
            </a:r>
            <a:r>
              <a:rPr lang="en-US" b="1" dirty="0" err="1"/>
              <a:t>rwxrwx</a:t>
            </a:r>
            <a:r>
              <a:rPr lang="en-US" b="1" dirty="0"/>
              <a:t>---) is not executing for her. What is the problem with this script?</a:t>
            </a:r>
          </a:p>
          <a:p>
            <a:endParaRPr lang="en-US" b="1" dirty="0"/>
          </a:p>
          <a:p>
            <a:r>
              <a:rPr lang="en-US" b="1" dirty="0"/>
              <a:t>ANSWER:</a:t>
            </a:r>
          </a:p>
          <a:p>
            <a:pPr lvl="1"/>
            <a:r>
              <a:rPr lang="en-US" dirty="0"/>
              <a:t>The execute bit was removed from the script by the ACL. It's possible that the script consumed too many resources and an administrator likely removed execute access to it.</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Tree>
    <p:extLst>
      <p:ext uri="{BB962C8B-B14F-4D97-AF65-F5344CB8AC3E}">
        <p14:creationId xmlns:p14="http://schemas.microsoft.com/office/powerpoint/2010/main" val="341772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Bob opens a ticket stating that he receives a permission denied error when trying to cd into /opt/Finance. Bob is a member of the </a:t>
            </a:r>
            <a:r>
              <a:rPr lang="en-US" b="1" dirty="0" err="1"/>
              <a:t>FinanceDept</a:t>
            </a:r>
            <a:r>
              <a:rPr lang="en-US" b="1" dirty="0"/>
              <a:t> group. What is the problem with Bob's access?</a:t>
            </a:r>
          </a:p>
          <a:p>
            <a:endParaRPr lang="en-US" b="1" dirty="0"/>
          </a:p>
          <a:p>
            <a:r>
              <a:rPr lang="en-US" b="1" dirty="0"/>
              <a:t>ANSWER:</a:t>
            </a:r>
          </a:p>
          <a:p>
            <a:pPr lvl="1"/>
            <a:r>
              <a:rPr lang="en-US" dirty="0"/>
              <a:t>While Bob is part of the </a:t>
            </a:r>
            <a:r>
              <a:rPr lang="en-US" dirty="0" err="1"/>
              <a:t>FinanceDept</a:t>
            </a:r>
            <a:r>
              <a:rPr lang="en-US" dirty="0"/>
              <a:t> group and can access all other </a:t>
            </a:r>
            <a:r>
              <a:rPr lang="en-US" dirty="0" err="1"/>
              <a:t>FinanceDept</a:t>
            </a:r>
            <a:r>
              <a:rPr lang="en-US" dirty="0"/>
              <a:t> group assets, he cannot use /opt/Finance because he doesn't have access via ACLs to that directory.</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Tree>
    <p:extLst>
      <p:ext uri="{BB962C8B-B14F-4D97-AF65-F5344CB8AC3E}">
        <p14:creationId xmlns:p14="http://schemas.microsoft.com/office/powerpoint/2010/main" val="262031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a:xfrm>
            <a:off x="341925" y="708660"/>
            <a:ext cx="8460152" cy="3701556"/>
          </a:xfrm>
        </p:spPr>
        <p:txBody>
          <a:bodyPr/>
          <a:lstStyle/>
          <a:p>
            <a:r>
              <a:rPr lang="en-US" sz="1500" b="1" dirty="0"/>
              <a:t>The application development team created a new web app and requested that you set up a web server-accessible directory and a service account for the application. After setting up everything for the team, they opened a ticket claiming that the application cannot write logs to the log directory. What is the issue, and how can you correct it?</a:t>
            </a:r>
          </a:p>
          <a:p>
            <a:endParaRPr lang="en-US" sz="1500" b="1" dirty="0"/>
          </a:p>
          <a:p>
            <a:r>
              <a:rPr lang="en-US" sz="1500" b="1" dirty="0"/>
              <a:t>ANSWER:	</a:t>
            </a:r>
          </a:p>
          <a:p>
            <a:pPr lvl="1"/>
            <a:r>
              <a:rPr lang="en-US" sz="1300" dirty="0"/>
              <a:t>As the root user, directories that you create are owned by root. You have to explicitly edit permissions to those directories. Change user and group ownership to the service account for any directory that the service needs to write to. The service account should have read and execute access to all other directories that it accesses. After creating a directory and subdirectories and copying files, it's generally a good practice to issue the following command: </a:t>
            </a:r>
            <a:r>
              <a:rPr lang="en-US" sz="1300" dirty="0" err="1"/>
              <a:t>chown</a:t>
            </a:r>
            <a:r>
              <a:rPr lang="en-US" sz="1300" dirty="0"/>
              <a:t> -R </a:t>
            </a:r>
            <a:r>
              <a:rPr lang="en-US" sz="1300" dirty="0" err="1"/>
              <a:t>webapp:webapp</a:t>
            </a:r>
            <a:r>
              <a:rPr lang="en-US" sz="1300" dirty="0"/>
              <a:t> /www/</a:t>
            </a:r>
            <a:r>
              <a:rPr lang="en-US" sz="1300" dirty="0" err="1"/>
              <a:t>webapp</a:t>
            </a:r>
            <a:r>
              <a:rPr lang="en-US" sz="1300" dirty="0"/>
              <a:t> —You can make permissions adjustments on individual directories and files as needed.</a:t>
            </a:r>
          </a:p>
          <a:p>
            <a:endParaRPr lang="en-US" dirty="0"/>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Tree>
    <p:extLst>
      <p:ext uri="{BB962C8B-B14F-4D97-AF65-F5344CB8AC3E}">
        <p14:creationId xmlns:p14="http://schemas.microsoft.com/office/powerpoint/2010/main" val="25037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72236-2218-FB46-912A-1F569ADE97B5}"/>
              </a:ext>
            </a:extLst>
          </p:cNvPr>
          <p:cNvSpPr>
            <a:spLocks noGrp="1"/>
          </p:cNvSpPr>
          <p:nvPr>
            <p:ph idx="1"/>
          </p:nvPr>
        </p:nvSpPr>
        <p:spPr/>
        <p:txBody>
          <a:bodyPr/>
          <a:lstStyle/>
          <a:p>
            <a:r>
              <a:rPr lang="en-US" b="1" dirty="0"/>
              <a:t>The Graphics department requests that everyone in the company have access to company logo art to insert into emails, letterheads, and other documents. They do not want anyone outside of their group, however, to have any other access. A few days after requesting the change, other users still cannot access the files. You check permissions on the shared directory to find that the permissions are as follows: </a:t>
            </a:r>
            <a:r>
              <a:rPr lang="en-US" b="1" dirty="0" err="1"/>
              <a:t>drwxrwx</a:t>
            </a:r>
            <a:r>
              <a:rPr lang="en-US" b="1" dirty="0"/>
              <a:t>--- graphics </a:t>
            </a:r>
            <a:r>
              <a:rPr lang="en-US" b="1" dirty="0" err="1"/>
              <a:t>GraphicsDept</a:t>
            </a:r>
            <a:r>
              <a:rPr lang="en-US" b="1" dirty="0"/>
              <a:t> 4096 Dec 1 09:42 logos —What command can you issue to fix the problem?</a:t>
            </a:r>
          </a:p>
          <a:p>
            <a:endParaRPr lang="en-US" b="1" dirty="0"/>
          </a:p>
          <a:p>
            <a:r>
              <a:rPr lang="en-US" b="1" dirty="0"/>
              <a:t>ANSWER:</a:t>
            </a:r>
          </a:p>
          <a:p>
            <a:pPr lvl="1"/>
            <a:r>
              <a:rPr lang="en-US" dirty="0" err="1"/>
              <a:t>sudo</a:t>
            </a:r>
            <a:r>
              <a:rPr lang="en-US" dirty="0"/>
              <a:t> </a:t>
            </a:r>
            <a:r>
              <a:rPr lang="en-US" dirty="0" err="1"/>
              <a:t>chmod</a:t>
            </a:r>
            <a:r>
              <a:rPr lang="en-US" dirty="0"/>
              <a:t> </a:t>
            </a:r>
            <a:r>
              <a:rPr lang="en-US" dirty="0" err="1"/>
              <a:t>o+r</a:t>
            </a:r>
            <a:r>
              <a:rPr lang="en-US" dirty="0"/>
              <a:t> logos</a:t>
            </a:r>
          </a:p>
        </p:txBody>
      </p:sp>
      <p:sp>
        <p:nvSpPr>
          <p:cNvPr id="3" name="Title 2">
            <a:extLst>
              <a:ext uri="{FF2B5EF4-FFF2-40B4-BE49-F238E27FC236}">
                <a16:creationId xmlns:a16="http://schemas.microsoft.com/office/drawing/2014/main" id="{F5512F6C-99E2-B940-9205-2D29AF7E92AA}"/>
              </a:ext>
            </a:extLst>
          </p:cNvPr>
          <p:cNvSpPr>
            <a:spLocks noGrp="1"/>
          </p:cNvSpPr>
          <p:nvPr>
            <p:ph type="title"/>
          </p:nvPr>
        </p:nvSpPr>
        <p:spPr/>
        <p:txBody>
          <a:bodyPr/>
          <a:lstStyle/>
          <a:p>
            <a:r>
              <a:rPr lang="en-US" dirty="0"/>
              <a:t>Activity 3-10: Troubleshooting Permissions Issues</a:t>
            </a:r>
          </a:p>
        </p:txBody>
      </p:sp>
      <p:sp>
        <p:nvSpPr>
          <p:cNvPr id="4" name="Slide Number Placeholder 3">
            <a:extLst>
              <a:ext uri="{FF2B5EF4-FFF2-40B4-BE49-F238E27FC236}">
                <a16:creationId xmlns:a16="http://schemas.microsoft.com/office/drawing/2014/main" id="{7C0BEE7E-FE38-2540-8CFE-528CD33A78F2}"/>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Tree>
    <p:extLst>
      <p:ext uri="{BB962C8B-B14F-4D97-AF65-F5344CB8AC3E}">
        <p14:creationId xmlns:p14="http://schemas.microsoft.com/office/powerpoint/2010/main" val="41393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solidFill>
                  <a:schemeClr val="tx1">
                    <a:lumMod val="85000"/>
                    <a:lumOff val="15000"/>
                  </a:schemeClr>
                </a:solidFill>
              </a:rPr>
              <a:t>In what situations might you want to change the default permissions on your Linux systems?</a:t>
            </a:r>
          </a:p>
          <a:p>
            <a:r>
              <a:rPr lang="en-US" dirty="0">
                <a:solidFill>
                  <a:schemeClr val="tx1">
                    <a:lumMod val="85000"/>
                    <a:lumOff val="15000"/>
                  </a:schemeClr>
                </a:solidFill>
              </a:rPr>
              <a:t>Do you prefer to set permissions using symbolic mode or absolute mode, and why?</a:t>
            </a: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Tree>
    <p:extLst>
      <p:ext uri="{BB962C8B-B14F-4D97-AF65-F5344CB8AC3E}">
        <p14:creationId xmlns:p14="http://schemas.microsoft.com/office/powerpoint/2010/main" val="283948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latin typeface="Cutive Mono" panose="020B0604020202020204" charset="0"/>
                <a:cs typeface="Courier New" panose="02070309020205020404" pitchFamily="49" charset="0"/>
              </a:rPr>
              <a:t>chmod</a:t>
            </a:r>
            <a:r>
              <a:rPr lang="en-US" dirty="0"/>
              <a:t> Command Options</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8</a:t>
            </a:fld>
            <a:endParaRPr lang="en-US" dirty="0"/>
          </a:p>
        </p:txBody>
      </p:sp>
      <p:graphicFrame>
        <p:nvGraphicFramePr>
          <p:cNvPr id="5" name="Group 23">
            <a:extLst>
              <a:ext uri="{FF2B5EF4-FFF2-40B4-BE49-F238E27FC236}">
                <a16:creationId xmlns:a16="http://schemas.microsoft.com/office/drawing/2014/main" id="{827A3133-E62B-4286-852E-E6C75BFAF300}"/>
              </a:ext>
            </a:extLst>
          </p:cNvPr>
          <p:cNvGraphicFramePr>
            <a:graphicFrameLocks noGrp="1"/>
          </p:cNvGraphicFramePr>
          <p:nvPr>
            <p:extLst>
              <p:ext uri="{D42A27DB-BD31-4B8C-83A1-F6EECF244321}">
                <p14:modId xmlns:p14="http://schemas.microsoft.com/office/powerpoint/2010/main" val="1321404612"/>
              </p:ext>
            </p:extLst>
          </p:nvPr>
        </p:nvGraphicFramePr>
        <p:xfrm>
          <a:off x="1943046" y="1609247"/>
          <a:ext cx="5257909" cy="1899248"/>
        </p:xfrm>
        <a:graphic>
          <a:graphicData uri="http://schemas.openxmlformats.org/drawingml/2006/table">
            <a:tbl>
              <a:tblPr/>
              <a:tblGrid>
                <a:gridCol w="782104">
                  <a:extLst>
                    <a:ext uri="{9D8B030D-6E8A-4147-A177-3AD203B41FA5}">
                      <a16:colId xmlns:a16="http://schemas.microsoft.com/office/drawing/2014/main" val="20000"/>
                    </a:ext>
                  </a:extLst>
                </a:gridCol>
                <a:gridCol w="4475805">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-c</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Report changes made to permissions.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-f</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Hide most error messages.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4527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-v</a:t>
                      </a:r>
                      <a:endParaRPr kumimoji="0" lang="en-US" sz="1400" b="0" i="0" u="none" strike="noStrike" cap="none" normalizeH="0" baseline="0" dirty="0">
                        <a:ln>
                          <a:noFill/>
                        </a:ln>
                        <a:solidFill>
                          <a:schemeClr val="tx1">
                            <a:lumMod val="85000"/>
                            <a:lumOff val="15000"/>
                          </a:schemeClr>
                        </a:solidFill>
                        <a:effectLst/>
                        <a:latin typeface="Calibri"/>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Display diagnostic entry for every object processed.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45272">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cs typeface="Courier New" panose="02070309020205020404" pitchFamily="49" charset="0"/>
                        </a:rPr>
                        <a:t>-R</a:t>
                      </a:r>
                      <a:endParaRPr kumimoji="0" lang="en-US" sz="1200" b="0" i="0" u="none" strike="noStrike" cap="none" normalizeH="0" baseline="0" dirty="0">
                        <a:ln>
                          <a:noFill/>
                        </a:ln>
                        <a:solidFill>
                          <a:schemeClr val="tx1">
                            <a:lumMod val="85000"/>
                            <a:lumOff val="15000"/>
                          </a:schemeClr>
                        </a:solidFill>
                        <a:effectLst/>
                        <a:latin typeface="+mn-lt"/>
                        <a:cs typeface="Calibri"/>
                      </a:endParaRP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a:ln>
                            <a:noFill/>
                          </a:ln>
                          <a:solidFill>
                            <a:schemeClr val="tx1">
                              <a:lumMod val="85000"/>
                              <a:lumOff val="15000"/>
                            </a:schemeClr>
                          </a:solidFill>
                          <a:effectLst/>
                          <a:latin typeface="+mn-lt"/>
                          <a:ea typeface="+mn-ea"/>
                          <a:cs typeface="Calibri"/>
                        </a:rPr>
                        <a:t>Modify </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permissions recursively.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25165916"/>
                  </a:ext>
                </a:extLst>
              </a:tr>
            </a:tbl>
          </a:graphicData>
        </a:graphic>
      </p:graphicFrame>
    </p:spTree>
    <p:extLst>
      <p:ext uri="{BB962C8B-B14F-4D97-AF65-F5344CB8AC3E}">
        <p14:creationId xmlns:p14="http://schemas.microsoft.com/office/powerpoint/2010/main" val="170613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D830-59FB-4192-99F5-E3734838BD72}"/>
              </a:ext>
            </a:extLst>
          </p:cNvPr>
          <p:cNvSpPr>
            <a:spLocks noGrp="1"/>
          </p:cNvSpPr>
          <p:nvPr>
            <p:ph type="title"/>
          </p:nvPr>
        </p:nvSpPr>
        <p:spPr/>
        <p:txBody>
          <a:bodyPr/>
          <a:lstStyle/>
          <a:p>
            <a:r>
              <a:rPr lang="en-US" dirty="0">
                <a:latin typeface="Cutive Mono" panose="020B0604020202020204" charset="0"/>
                <a:cs typeface="Courier New" panose="02070309020205020404" pitchFamily="49" charset="0"/>
              </a:rPr>
              <a:t>chmod</a:t>
            </a:r>
            <a:r>
              <a:rPr lang="en-US" dirty="0"/>
              <a:t> Symbolic Mode (Slide 1 of 2)</a:t>
            </a:r>
          </a:p>
        </p:txBody>
      </p:sp>
      <p:sp>
        <p:nvSpPr>
          <p:cNvPr id="3" name="Slide Number Placeholder 2">
            <a:extLst>
              <a:ext uri="{FF2B5EF4-FFF2-40B4-BE49-F238E27FC236}">
                <a16:creationId xmlns:a16="http://schemas.microsoft.com/office/drawing/2014/main" id="{DC8A6795-E04D-4647-9267-481E229373B1}"/>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9FEA5274-4127-419B-BF27-28D8264E7DB1}"/>
              </a:ext>
            </a:extLst>
          </p:cNvPr>
          <p:cNvSpPr>
            <a:spLocks noGrp="1"/>
          </p:cNvSpPr>
          <p:nvPr>
            <p:ph idx="1"/>
          </p:nvPr>
        </p:nvSpPr>
        <p:spPr/>
        <p:txBody>
          <a:bodyPr/>
          <a:lstStyle/>
          <a:p>
            <a:r>
              <a:rPr lang="en-US" dirty="0"/>
              <a:t>Set permissions using three components:</a:t>
            </a:r>
          </a:p>
          <a:p>
            <a:pPr lvl="1"/>
            <a:r>
              <a:rPr lang="en-US" dirty="0"/>
              <a:t>Contexts</a:t>
            </a:r>
          </a:p>
          <a:p>
            <a:pPr lvl="1"/>
            <a:r>
              <a:rPr lang="en-US" dirty="0"/>
              <a:t>Operators</a:t>
            </a:r>
          </a:p>
          <a:p>
            <a:pPr lvl="1"/>
            <a:r>
              <a:rPr lang="en-US" dirty="0"/>
              <a:t>Attributes</a:t>
            </a:r>
          </a:p>
          <a:p>
            <a:r>
              <a:rPr lang="en-US" dirty="0"/>
              <a:t>Operators:</a:t>
            </a:r>
          </a:p>
          <a:p>
            <a:pPr lvl="1"/>
            <a:r>
              <a:rPr lang="en-US" dirty="0">
                <a:latin typeface="Cutive Mono" panose="020B0604020202020204" charset="0"/>
                <a:cs typeface="Courier New" panose="02070309020205020404" pitchFamily="49" charset="0"/>
              </a:rPr>
              <a:t>+</a:t>
            </a:r>
            <a:r>
              <a:rPr lang="en-US" dirty="0"/>
              <a:t> grants permissions.</a:t>
            </a:r>
          </a:p>
          <a:p>
            <a:pPr lvl="1"/>
            <a:r>
              <a:rPr lang="en-US" dirty="0">
                <a:latin typeface="Cutive Mono" panose="020B0604020202020204" charset="0"/>
                <a:cs typeface="Courier New" panose="02070309020205020404" pitchFamily="49" charset="0"/>
              </a:rPr>
              <a:t>-</a:t>
            </a:r>
            <a:r>
              <a:rPr lang="en-US" dirty="0"/>
              <a:t> denies permissions.</a:t>
            </a:r>
          </a:p>
          <a:p>
            <a:pPr lvl="1"/>
            <a:r>
              <a:rPr lang="en-US" dirty="0">
                <a:latin typeface="Cutive Mono" panose="020B0604020202020204" charset="0"/>
                <a:cs typeface="Courier New" panose="02070309020205020404" pitchFamily="49" charset="0"/>
              </a:rPr>
              <a:t>=</a:t>
            </a:r>
            <a:r>
              <a:rPr lang="en-US" dirty="0"/>
              <a:t> assigns permissions exactly as provided.</a:t>
            </a:r>
          </a:p>
        </p:txBody>
      </p:sp>
    </p:spTree>
    <p:extLst>
      <p:ext uri="{BB962C8B-B14F-4D97-AF65-F5344CB8AC3E}">
        <p14:creationId xmlns:p14="http://schemas.microsoft.com/office/powerpoint/2010/main" val="533934846"/>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51D676-37B9-4F01-B4DB-B94716EB4808}">
  <ds:schemaRefs>
    <ds:schemaRef ds:uri="http://schemas.microsoft.com/sharepoint/v3/contenttype/forms"/>
  </ds:schemaRefs>
</ds:datastoreItem>
</file>

<file path=customXml/itemProps2.xml><?xml version="1.0" encoding="utf-8"?>
<ds:datastoreItem xmlns:ds="http://schemas.openxmlformats.org/officeDocument/2006/customXml" ds:itemID="{087E461F-D2D6-4901-8462-59F8A2D1DCA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60E6885-003C-45A4-B53A-9876D8A2F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421</TotalTime>
  <Words>5324</Words>
  <Application>Microsoft Macintosh PowerPoint</Application>
  <PresentationFormat>On-screen Show (16:9)</PresentationFormat>
  <Paragraphs>560</Paragraphs>
  <Slides>76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Courier New</vt:lpstr>
      <vt:lpstr>Open Sans SemiBold</vt:lpstr>
      <vt:lpstr>Cutive Mono</vt:lpstr>
      <vt:lpstr>Open Sans</vt:lpstr>
      <vt:lpstr>Calibri</vt:lpstr>
      <vt:lpstr>2_LO-CompTIA</vt:lpstr>
      <vt:lpstr>Managing Permissions and Ownership</vt:lpstr>
      <vt:lpstr>Topic A: Modify File and Directory Permissions</vt:lpstr>
      <vt:lpstr>Permissions</vt:lpstr>
      <vt:lpstr>Permission Attributes</vt:lpstr>
      <vt:lpstr>Permission Contexts</vt:lpstr>
      <vt:lpstr>Permission String</vt:lpstr>
      <vt:lpstr>The chmod Command</vt:lpstr>
      <vt:lpstr>chmod Command Options</vt:lpstr>
      <vt:lpstr>chmod Symbolic Mode (Slide 1 of 2)</vt:lpstr>
      <vt:lpstr>chmod Symbolic Mode (Slide 2 of 2)</vt:lpstr>
      <vt:lpstr>chmod Absolute Mode (Slide 1 of 2)</vt:lpstr>
      <vt:lpstr>chmod Absolute Mode (Slide 2 of 2)</vt:lpstr>
      <vt:lpstr>Activity: Modifying File and Directory Permissions</vt:lpstr>
      <vt:lpstr>Default Permissions</vt:lpstr>
      <vt:lpstr>The umask Command (Slide 1 of 2)</vt:lpstr>
      <vt:lpstr>The umask Command (Slide 2 of 2)</vt:lpstr>
      <vt:lpstr>PowerPoint Presentation</vt:lpstr>
      <vt:lpstr>Activity 3-2: Discussing File and Directory Permissions</vt:lpstr>
      <vt:lpstr>Activity 3-2: Discussing File and Directory Permissions</vt:lpstr>
      <vt:lpstr>Activity 3-2: Discussing File and Directory Permissions</vt:lpstr>
      <vt:lpstr>Activity 3-2: Discussing File and Directory Permissions</vt:lpstr>
      <vt:lpstr>Activity 3-2: Discussing File and Directory Permissions</vt:lpstr>
      <vt:lpstr>Activity: Modifying Default Permissions</vt:lpstr>
      <vt:lpstr>Topic B: Modify File and Directory Ownership</vt:lpstr>
      <vt:lpstr>Ownership</vt:lpstr>
      <vt:lpstr>The chown Command</vt:lpstr>
      <vt:lpstr>The chgrp Command</vt:lpstr>
      <vt:lpstr>PowerPoint Presentation</vt:lpstr>
      <vt:lpstr>Activity 3-4: Discussing File and Directory Ownership</vt:lpstr>
      <vt:lpstr>Activity 3-4: Discussing File and Directory Ownership</vt:lpstr>
      <vt:lpstr>Activity 3-4: Discussing File and Directory Ownership</vt:lpstr>
      <vt:lpstr>Activity 3-4: Discussing File and Directory Ownership</vt:lpstr>
      <vt:lpstr>Activity 3-4: Discussing File and Directory Ownership</vt:lpstr>
      <vt:lpstr>Activity: Modifying File and Directory Ownership</vt:lpstr>
      <vt:lpstr>Topic C: Configure Special Permissions and Attributes</vt:lpstr>
      <vt:lpstr>Special Permissions</vt:lpstr>
      <vt:lpstr>SUID and SGID Permissions</vt:lpstr>
      <vt:lpstr>Example of SGID</vt:lpstr>
      <vt:lpstr>Sticky Bit</vt:lpstr>
      <vt:lpstr>File Attributes</vt:lpstr>
      <vt:lpstr>The Immutable Flag</vt:lpstr>
      <vt:lpstr>The lsattr Command (Slide 1 of 2)</vt:lpstr>
      <vt:lpstr>The lsattr Command (Slide 2 of 2)</vt:lpstr>
      <vt:lpstr>The chattr Command</vt:lpstr>
      <vt:lpstr>Access Control Lists</vt:lpstr>
      <vt:lpstr>The getfacl Command (Slide 1 of 2)</vt:lpstr>
      <vt:lpstr>The getfacl Command (Slide 2 of 2)</vt:lpstr>
      <vt:lpstr>The setfacl Command</vt:lpstr>
      <vt:lpstr>PowerPoint Presentation</vt:lpstr>
      <vt:lpstr>Activity 3-6: Discussing Special Permissions and Attributes</vt:lpstr>
      <vt:lpstr>Activity 3-6: Discussing Special Permissions and Attributes</vt:lpstr>
      <vt:lpstr>Activity 3-6: Discussing Special Permissions and Attributes</vt:lpstr>
      <vt:lpstr>Activity 3-6: Discussing Special Permissions and Attributes</vt:lpstr>
      <vt:lpstr>Activity 3-6: Discussing Special Permissions and Attributes</vt:lpstr>
      <vt:lpstr>Activity: Configuring SGID Permissions and Sticky Bits</vt:lpstr>
      <vt:lpstr>Activity: Setting the Immutable Flag on a File</vt:lpstr>
      <vt:lpstr>Activity: Configuring ACLs</vt:lpstr>
      <vt:lpstr>Topic D: Troubleshoot Permissions Issues</vt:lpstr>
      <vt:lpstr>Troubleshooting</vt:lpstr>
      <vt:lpstr>Troubleshooting Models</vt:lpstr>
      <vt:lpstr>Permissions Troubleshooting (Slide 1 of 2)</vt:lpstr>
      <vt:lpstr>Permissions Troubleshooting (Slide 2 of 2)</vt:lpstr>
      <vt:lpstr>Ownership Troubleshooting</vt:lpstr>
      <vt:lpstr>Group Membership Troubleshooting</vt:lpstr>
      <vt:lpstr>Guidelines for Troubleshooting Permissions Issues</vt:lpstr>
      <vt:lpstr>Activity: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Activity 3-10: Troubleshooting Permissions Issues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Permissions and Ownership</dc:title>
  <dc:subject/>
  <dc:creator>Jason Nufryk</dc:creator>
  <cp:keywords/>
  <dc:description/>
  <cp:lastModifiedBy>Danielle Andries</cp:lastModifiedBy>
  <cp:revision>70</cp:revision>
  <dcterms:created xsi:type="dcterms:W3CDTF">2018-09-18T19:18:07Z</dcterms:created>
  <dcterms:modified xsi:type="dcterms:W3CDTF">2019-10-02T19:49:18Z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